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21599525" cy="32399288"/>
  <p:notesSz cx="6858000" cy="9144000"/>
  <p:defaultTextStyle>
    <a:defPPr>
      <a:defRPr lang="en-US"/>
    </a:defPPr>
    <a:lvl1pPr marL="0" algn="l" defTabSz="2591867" rtl="0" eaLnBrk="1" latinLnBrk="0" hangingPunct="1">
      <a:defRPr sz="5102" kern="1200">
        <a:solidFill>
          <a:schemeClr val="tx1"/>
        </a:solidFill>
        <a:latin typeface="+mn-lt"/>
        <a:ea typeface="+mn-ea"/>
        <a:cs typeface="+mn-cs"/>
      </a:defRPr>
    </a:lvl1pPr>
    <a:lvl2pPr marL="1295933" algn="l" defTabSz="2591867" rtl="0" eaLnBrk="1" latinLnBrk="0" hangingPunct="1">
      <a:defRPr sz="5102" kern="1200">
        <a:solidFill>
          <a:schemeClr val="tx1"/>
        </a:solidFill>
        <a:latin typeface="+mn-lt"/>
        <a:ea typeface="+mn-ea"/>
        <a:cs typeface="+mn-cs"/>
      </a:defRPr>
    </a:lvl2pPr>
    <a:lvl3pPr marL="2591867" algn="l" defTabSz="2591867" rtl="0" eaLnBrk="1" latinLnBrk="0" hangingPunct="1">
      <a:defRPr sz="5102" kern="1200">
        <a:solidFill>
          <a:schemeClr val="tx1"/>
        </a:solidFill>
        <a:latin typeface="+mn-lt"/>
        <a:ea typeface="+mn-ea"/>
        <a:cs typeface="+mn-cs"/>
      </a:defRPr>
    </a:lvl3pPr>
    <a:lvl4pPr marL="3887800" algn="l" defTabSz="2591867" rtl="0" eaLnBrk="1" latinLnBrk="0" hangingPunct="1">
      <a:defRPr sz="5102" kern="1200">
        <a:solidFill>
          <a:schemeClr val="tx1"/>
        </a:solidFill>
        <a:latin typeface="+mn-lt"/>
        <a:ea typeface="+mn-ea"/>
        <a:cs typeface="+mn-cs"/>
      </a:defRPr>
    </a:lvl4pPr>
    <a:lvl5pPr marL="5183734" algn="l" defTabSz="2591867" rtl="0" eaLnBrk="1" latinLnBrk="0" hangingPunct="1">
      <a:defRPr sz="5102" kern="1200">
        <a:solidFill>
          <a:schemeClr val="tx1"/>
        </a:solidFill>
        <a:latin typeface="+mn-lt"/>
        <a:ea typeface="+mn-ea"/>
        <a:cs typeface="+mn-cs"/>
      </a:defRPr>
    </a:lvl5pPr>
    <a:lvl6pPr marL="6479667" algn="l" defTabSz="2591867" rtl="0" eaLnBrk="1" latinLnBrk="0" hangingPunct="1">
      <a:defRPr sz="5102" kern="1200">
        <a:solidFill>
          <a:schemeClr val="tx1"/>
        </a:solidFill>
        <a:latin typeface="+mn-lt"/>
        <a:ea typeface="+mn-ea"/>
        <a:cs typeface="+mn-cs"/>
      </a:defRPr>
    </a:lvl6pPr>
    <a:lvl7pPr marL="7775600" algn="l" defTabSz="2591867" rtl="0" eaLnBrk="1" latinLnBrk="0" hangingPunct="1">
      <a:defRPr sz="5102" kern="1200">
        <a:solidFill>
          <a:schemeClr val="tx1"/>
        </a:solidFill>
        <a:latin typeface="+mn-lt"/>
        <a:ea typeface="+mn-ea"/>
        <a:cs typeface="+mn-cs"/>
      </a:defRPr>
    </a:lvl7pPr>
    <a:lvl8pPr marL="9071534" algn="l" defTabSz="2591867" rtl="0" eaLnBrk="1" latinLnBrk="0" hangingPunct="1">
      <a:defRPr sz="5102" kern="1200">
        <a:solidFill>
          <a:schemeClr val="tx1"/>
        </a:solidFill>
        <a:latin typeface="+mn-lt"/>
        <a:ea typeface="+mn-ea"/>
        <a:cs typeface="+mn-cs"/>
      </a:defRPr>
    </a:lvl8pPr>
    <a:lvl9pPr marL="10367467" algn="l" defTabSz="2591867" rtl="0" eaLnBrk="1" latinLnBrk="0" hangingPunct="1">
      <a:defRPr sz="5102"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2" autoAdjust="0"/>
    <p:restoredTop sz="94660"/>
  </p:normalViewPr>
  <p:slideViewPr>
    <p:cSldViewPr snapToGrid="0">
      <p:cViewPr>
        <p:scale>
          <a:sx n="50" d="100"/>
          <a:sy n="50" d="100"/>
        </p:scale>
        <p:origin x="-72" y="6648"/>
      </p:cViewPr>
      <p:guideLst>
        <p:guide orient="horz" pos="10204"/>
        <p:guide pos="680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19965" y="5302386"/>
            <a:ext cx="18359596" cy="11279752"/>
          </a:xfrm>
        </p:spPr>
        <p:txBody>
          <a:bodyPr anchor="b"/>
          <a:lstStyle>
            <a:lvl1pPr algn="ctr">
              <a:defRPr sz="14173"/>
            </a:lvl1pPr>
          </a:lstStyle>
          <a:p>
            <a:r>
              <a:rPr lang="en-US" smtClean="0"/>
              <a:t>Click to edit Master title style</a:t>
            </a:r>
            <a:endParaRPr lang="en-US" dirty="0"/>
          </a:p>
        </p:txBody>
      </p:sp>
      <p:sp>
        <p:nvSpPr>
          <p:cNvPr id="3" name="Subtitle 2"/>
          <p:cNvSpPr>
            <a:spLocks noGrp="1"/>
          </p:cNvSpPr>
          <p:nvPr>
            <p:ph type="subTitle" idx="1"/>
          </p:nvPr>
        </p:nvSpPr>
        <p:spPr>
          <a:xfrm>
            <a:off x="2699941" y="17017128"/>
            <a:ext cx="16199644" cy="7822326"/>
          </a:xfrm>
        </p:spPr>
        <p:txBody>
          <a:bodyPr/>
          <a:lstStyle>
            <a:lvl1pPr marL="0" indent="0" algn="ctr">
              <a:buNone/>
              <a:defRPr sz="5669"/>
            </a:lvl1pPr>
            <a:lvl2pPr marL="1079998" indent="0" algn="ctr">
              <a:buNone/>
              <a:defRPr sz="4724"/>
            </a:lvl2pPr>
            <a:lvl3pPr marL="2159996" indent="0" algn="ctr">
              <a:buNone/>
              <a:defRPr sz="4252"/>
            </a:lvl3pPr>
            <a:lvl4pPr marL="3239994" indent="0" algn="ctr">
              <a:buNone/>
              <a:defRPr sz="3780"/>
            </a:lvl4pPr>
            <a:lvl5pPr marL="4319991" indent="0" algn="ctr">
              <a:buNone/>
              <a:defRPr sz="3780"/>
            </a:lvl5pPr>
            <a:lvl6pPr marL="5399989" indent="0" algn="ctr">
              <a:buNone/>
              <a:defRPr sz="3780"/>
            </a:lvl6pPr>
            <a:lvl7pPr marL="6479987" indent="0" algn="ctr">
              <a:buNone/>
              <a:defRPr sz="3780"/>
            </a:lvl7pPr>
            <a:lvl8pPr marL="7559985" indent="0" algn="ctr">
              <a:buNone/>
              <a:defRPr sz="3780"/>
            </a:lvl8pPr>
            <a:lvl9pPr marL="8639983" indent="0" algn="ctr">
              <a:buNone/>
              <a:defRPr sz="378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AF9D363-CDCB-4FF0-915F-96F89E510BDF}" type="datetimeFigureOut">
              <a:rPr lang="en-US" smtClean="0"/>
              <a:t>9/3/2016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4095288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AF9D363-CDCB-4FF0-915F-96F89E510BDF}" type="datetimeFigureOut">
              <a:rPr lang="en-US" smtClean="0"/>
              <a:t>9/3/2016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2150875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457161" y="1724962"/>
            <a:ext cx="4657398" cy="274568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968" y="1724962"/>
            <a:ext cx="13702199" cy="274568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AF9D363-CDCB-4FF0-915F-96F89E510BDF}" type="datetimeFigureOut">
              <a:rPr lang="en-US" smtClean="0"/>
              <a:t>9/3/2016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9148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AF9D363-CDCB-4FF0-915F-96F89E510BDF}" type="datetimeFigureOut">
              <a:rPr lang="en-US" smtClean="0"/>
              <a:t>9/3/2016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1711382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73719" y="8077332"/>
            <a:ext cx="18629590" cy="13477201"/>
          </a:xfrm>
        </p:spPr>
        <p:txBody>
          <a:bodyPr anchor="b"/>
          <a:lstStyle>
            <a:lvl1pPr>
              <a:defRPr sz="14173"/>
            </a:lvl1pPr>
          </a:lstStyle>
          <a:p>
            <a:r>
              <a:rPr lang="en-US" smtClean="0"/>
              <a:t>Click to edit Master title style</a:t>
            </a:r>
            <a:endParaRPr lang="en-US" dirty="0"/>
          </a:p>
        </p:txBody>
      </p:sp>
      <p:sp>
        <p:nvSpPr>
          <p:cNvPr id="3" name="Text Placeholder 2"/>
          <p:cNvSpPr>
            <a:spLocks noGrp="1"/>
          </p:cNvSpPr>
          <p:nvPr>
            <p:ph type="body" idx="1"/>
          </p:nvPr>
        </p:nvSpPr>
        <p:spPr>
          <a:xfrm>
            <a:off x="1473719" y="21682033"/>
            <a:ext cx="18629590" cy="7087342"/>
          </a:xfrm>
        </p:spPr>
        <p:txBody>
          <a:bodyPr/>
          <a:lstStyle>
            <a:lvl1pPr marL="0" indent="0">
              <a:buNone/>
              <a:defRPr sz="5669">
                <a:solidFill>
                  <a:schemeClr val="tx1"/>
                </a:solidFill>
              </a:defRPr>
            </a:lvl1pPr>
            <a:lvl2pPr marL="1079998" indent="0">
              <a:buNone/>
              <a:defRPr sz="4724">
                <a:solidFill>
                  <a:schemeClr val="tx1">
                    <a:tint val="75000"/>
                  </a:schemeClr>
                </a:solidFill>
              </a:defRPr>
            </a:lvl2pPr>
            <a:lvl3pPr marL="2159996" indent="0">
              <a:buNone/>
              <a:defRPr sz="4252">
                <a:solidFill>
                  <a:schemeClr val="tx1">
                    <a:tint val="75000"/>
                  </a:schemeClr>
                </a:solidFill>
              </a:defRPr>
            </a:lvl3pPr>
            <a:lvl4pPr marL="3239994" indent="0">
              <a:buNone/>
              <a:defRPr sz="3780">
                <a:solidFill>
                  <a:schemeClr val="tx1">
                    <a:tint val="75000"/>
                  </a:schemeClr>
                </a:solidFill>
              </a:defRPr>
            </a:lvl4pPr>
            <a:lvl5pPr marL="4319991" indent="0">
              <a:buNone/>
              <a:defRPr sz="3780">
                <a:solidFill>
                  <a:schemeClr val="tx1">
                    <a:tint val="75000"/>
                  </a:schemeClr>
                </a:solidFill>
              </a:defRPr>
            </a:lvl5pPr>
            <a:lvl6pPr marL="5399989" indent="0">
              <a:buNone/>
              <a:defRPr sz="3780">
                <a:solidFill>
                  <a:schemeClr val="tx1">
                    <a:tint val="75000"/>
                  </a:schemeClr>
                </a:solidFill>
              </a:defRPr>
            </a:lvl6pPr>
            <a:lvl7pPr marL="6479987" indent="0">
              <a:buNone/>
              <a:defRPr sz="3780">
                <a:solidFill>
                  <a:schemeClr val="tx1">
                    <a:tint val="75000"/>
                  </a:schemeClr>
                </a:solidFill>
              </a:defRPr>
            </a:lvl7pPr>
            <a:lvl8pPr marL="7559985" indent="0">
              <a:buNone/>
              <a:defRPr sz="3780">
                <a:solidFill>
                  <a:schemeClr val="tx1">
                    <a:tint val="75000"/>
                  </a:schemeClr>
                </a:solidFill>
              </a:defRPr>
            </a:lvl8pPr>
            <a:lvl9pPr marL="8639983" indent="0">
              <a:buNone/>
              <a:defRPr sz="378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AF9D363-CDCB-4FF0-915F-96F89E510BDF}" type="datetimeFigureOut">
              <a:rPr lang="en-US" smtClean="0"/>
              <a:t>9/3/2016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1837746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967" y="8624810"/>
            <a:ext cx="9179798" cy="2055705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0934760" y="8624810"/>
            <a:ext cx="9179798" cy="2055705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AF9D363-CDCB-4FF0-915F-96F89E510BDF}" type="datetimeFigureOut">
              <a:rPr lang="en-US" smtClean="0"/>
              <a:t>9/3/2016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1315122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87781" y="1724969"/>
            <a:ext cx="18629590" cy="6262365"/>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87783" y="7942328"/>
            <a:ext cx="9137610" cy="3892412"/>
          </a:xfrm>
        </p:spPr>
        <p:txBody>
          <a:bodyPr anchor="b"/>
          <a:lstStyle>
            <a:lvl1pPr marL="0" indent="0">
              <a:buNone/>
              <a:defRPr sz="5669" b="1"/>
            </a:lvl1pPr>
            <a:lvl2pPr marL="1079998" indent="0">
              <a:buNone/>
              <a:defRPr sz="4724" b="1"/>
            </a:lvl2pPr>
            <a:lvl3pPr marL="2159996" indent="0">
              <a:buNone/>
              <a:defRPr sz="4252" b="1"/>
            </a:lvl3pPr>
            <a:lvl4pPr marL="3239994" indent="0">
              <a:buNone/>
              <a:defRPr sz="3780" b="1"/>
            </a:lvl4pPr>
            <a:lvl5pPr marL="4319991" indent="0">
              <a:buNone/>
              <a:defRPr sz="3780" b="1"/>
            </a:lvl5pPr>
            <a:lvl6pPr marL="5399989" indent="0">
              <a:buNone/>
              <a:defRPr sz="3780" b="1"/>
            </a:lvl6pPr>
            <a:lvl7pPr marL="6479987" indent="0">
              <a:buNone/>
              <a:defRPr sz="3780" b="1"/>
            </a:lvl7pPr>
            <a:lvl8pPr marL="7559985" indent="0">
              <a:buNone/>
              <a:defRPr sz="3780" b="1"/>
            </a:lvl8pPr>
            <a:lvl9pPr marL="8639983" indent="0">
              <a:buNone/>
              <a:defRPr sz="3780" b="1"/>
            </a:lvl9pPr>
          </a:lstStyle>
          <a:p>
            <a:pPr lvl="0"/>
            <a:r>
              <a:rPr lang="en-US" smtClean="0"/>
              <a:t>Edit Master text styles</a:t>
            </a:r>
          </a:p>
        </p:txBody>
      </p:sp>
      <p:sp>
        <p:nvSpPr>
          <p:cNvPr id="4" name="Content Placeholder 3"/>
          <p:cNvSpPr>
            <a:spLocks noGrp="1"/>
          </p:cNvSpPr>
          <p:nvPr>
            <p:ph sz="half" idx="2"/>
          </p:nvPr>
        </p:nvSpPr>
        <p:spPr>
          <a:xfrm>
            <a:off x="1487783" y="11834740"/>
            <a:ext cx="9137610" cy="1740712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0934761" y="7942328"/>
            <a:ext cx="9182611" cy="3892412"/>
          </a:xfrm>
        </p:spPr>
        <p:txBody>
          <a:bodyPr anchor="b"/>
          <a:lstStyle>
            <a:lvl1pPr marL="0" indent="0">
              <a:buNone/>
              <a:defRPr sz="5669" b="1"/>
            </a:lvl1pPr>
            <a:lvl2pPr marL="1079998" indent="0">
              <a:buNone/>
              <a:defRPr sz="4724" b="1"/>
            </a:lvl2pPr>
            <a:lvl3pPr marL="2159996" indent="0">
              <a:buNone/>
              <a:defRPr sz="4252" b="1"/>
            </a:lvl3pPr>
            <a:lvl4pPr marL="3239994" indent="0">
              <a:buNone/>
              <a:defRPr sz="3780" b="1"/>
            </a:lvl4pPr>
            <a:lvl5pPr marL="4319991" indent="0">
              <a:buNone/>
              <a:defRPr sz="3780" b="1"/>
            </a:lvl5pPr>
            <a:lvl6pPr marL="5399989" indent="0">
              <a:buNone/>
              <a:defRPr sz="3780" b="1"/>
            </a:lvl6pPr>
            <a:lvl7pPr marL="6479987" indent="0">
              <a:buNone/>
              <a:defRPr sz="3780" b="1"/>
            </a:lvl7pPr>
            <a:lvl8pPr marL="7559985" indent="0">
              <a:buNone/>
              <a:defRPr sz="3780" b="1"/>
            </a:lvl8pPr>
            <a:lvl9pPr marL="8639983" indent="0">
              <a:buNone/>
              <a:defRPr sz="3780" b="1"/>
            </a:lvl9pPr>
          </a:lstStyle>
          <a:p>
            <a:pPr lvl="0"/>
            <a:r>
              <a:rPr lang="en-US" smtClean="0"/>
              <a:t>Edit Master text styles</a:t>
            </a:r>
          </a:p>
        </p:txBody>
      </p:sp>
      <p:sp>
        <p:nvSpPr>
          <p:cNvPr id="6" name="Content Placeholder 5"/>
          <p:cNvSpPr>
            <a:spLocks noGrp="1"/>
          </p:cNvSpPr>
          <p:nvPr>
            <p:ph sz="quarter" idx="4"/>
          </p:nvPr>
        </p:nvSpPr>
        <p:spPr>
          <a:xfrm>
            <a:off x="10934761" y="11834740"/>
            <a:ext cx="9182611" cy="1740712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AF9D363-CDCB-4FF0-915F-96F89E510BDF}" type="datetimeFigureOut">
              <a:rPr lang="en-US" smtClean="0"/>
              <a:t>9/3/2016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1036531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AF9D363-CDCB-4FF0-915F-96F89E510BDF}" type="datetimeFigureOut">
              <a:rPr lang="en-US" smtClean="0"/>
              <a:t>9/3/2016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1966074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F9D363-CDCB-4FF0-915F-96F89E510BDF}" type="datetimeFigureOut">
              <a:rPr lang="en-US" smtClean="0"/>
              <a:t>9/3/2016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710538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7781" y="2159952"/>
            <a:ext cx="6966409" cy="7559834"/>
          </a:xfrm>
        </p:spPr>
        <p:txBody>
          <a:bodyPr anchor="b"/>
          <a:lstStyle>
            <a:lvl1pPr>
              <a:defRPr sz="7559"/>
            </a:lvl1pPr>
          </a:lstStyle>
          <a:p>
            <a:r>
              <a:rPr lang="en-US" smtClean="0"/>
              <a:t>Click to edit Master title style</a:t>
            </a:r>
            <a:endParaRPr lang="en-US" dirty="0"/>
          </a:p>
        </p:txBody>
      </p:sp>
      <p:sp>
        <p:nvSpPr>
          <p:cNvPr id="3" name="Content Placeholder 2"/>
          <p:cNvSpPr>
            <a:spLocks noGrp="1"/>
          </p:cNvSpPr>
          <p:nvPr>
            <p:ph idx="1"/>
          </p:nvPr>
        </p:nvSpPr>
        <p:spPr>
          <a:xfrm>
            <a:off x="9182611" y="4664905"/>
            <a:ext cx="10934760" cy="23024494"/>
          </a:xfrm>
        </p:spPr>
        <p:txBody>
          <a:bodyPr/>
          <a:lstStyle>
            <a:lvl1pPr>
              <a:defRPr sz="7559"/>
            </a:lvl1pPr>
            <a:lvl2pPr>
              <a:defRPr sz="6614"/>
            </a:lvl2pPr>
            <a:lvl3pPr>
              <a:defRPr sz="5669"/>
            </a:lvl3pPr>
            <a:lvl4pPr>
              <a:defRPr sz="4724"/>
            </a:lvl4pPr>
            <a:lvl5pPr>
              <a:defRPr sz="4724"/>
            </a:lvl5pPr>
            <a:lvl6pPr>
              <a:defRPr sz="4724"/>
            </a:lvl6pPr>
            <a:lvl7pPr>
              <a:defRPr sz="4724"/>
            </a:lvl7pPr>
            <a:lvl8pPr>
              <a:defRPr sz="4724"/>
            </a:lvl8pPr>
            <a:lvl9pPr>
              <a:defRPr sz="4724"/>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7781" y="9719786"/>
            <a:ext cx="6966409" cy="18007107"/>
          </a:xfrm>
        </p:spPr>
        <p:txBody>
          <a:bodyPr/>
          <a:lstStyle>
            <a:lvl1pPr marL="0" indent="0">
              <a:buNone/>
              <a:defRPr sz="3780"/>
            </a:lvl1pPr>
            <a:lvl2pPr marL="1079998" indent="0">
              <a:buNone/>
              <a:defRPr sz="3307"/>
            </a:lvl2pPr>
            <a:lvl3pPr marL="2159996" indent="0">
              <a:buNone/>
              <a:defRPr sz="2835"/>
            </a:lvl3pPr>
            <a:lvl4pPr marL="3239994" indent="0">
              <a:buNone/>
              <a:defRPr sz="2362"/>
            </a:lvl4pPr>
            <a:lvl5pPr marL="4319991" indent="0">
              <a:buNone/>
              <a:defRPr sz="2362"/>
            </a:lvl5pPr>
            <a:lvl6pPr marL="5399989" indent="0">
              <a:buNone/>
              <a:defRPr sz="2362"/>
            </a:lvl6pPr>
            <a:lvl7pPr marL="6479987" indent="0">
              <a:buNone/>
              <a:defRPr sz="2362"/>
            </a:lvl7pPr>
            <a:lvl8pPr marL="7559985" indent="0">
              <a:buNone/>
              <a:defRPr sz="2362"/>
            </a:lvl8pPr>
            <a:lvl9pPr marL="8639983" indent="0">
              <a:buNone/>
              <a:defRPr sz="2362"/>
            </a:lvl9pPr>
          </a:lstStyle>
          <a:p>
            <a:pPr lvl="0"/>
            <a:r>
              <a:rPr lang="en-US" smtClean="0"/>
              <a:t>Edit Master text styles</a:t>
            </a:r>
          </a:p>
        </p:txBody>
      </p:sp>
      <p:sp>
        <p:nvSpPr>
          <p:cNvPr id="5" name="Date Placeholder 4"/>
          <p:cNvSpPr>
            <a:spLocks noGrp="1"/>
          </p:cNvSpPr>
          <p:nvPr>
            <p:ph type="dt" sz="half" idx="10"/>
          </p:nvPr>
        </p:nvSpPr>
        <p:spPr/>
        <p:txBody>
          <a:bodyPr/>
          <a:lstStyle/>
          <a:p>
            <a:fld id="{1AF9D363-CDCB-4FF0-915F-96F89E510BDF}" type="datetimeFigureOut">
              <a:rPr lang="en-US" smtClean="0"/>
              <a:t>9/3/2016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3541025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7781" y="2159952"/>
            <a:ext cx="6966409" cy="7559834"/>
          </a:xfrm>
        </p:spPr>
        <p:txBody>
          <a:bodyPr anchor="b"/>
          <a:lstStyle>
            <a:lvl1pPr>
              <a:defRPr sz="755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82611" y="4664905"/>
            <a:ext cx="10934760" cy="23024494"/>
          </a:xfrm>
        </p:spPr>
        <p:txBody>
          <a:bodyPr anchor="t"/>
          <a:lstStyle>
            <a:lvl1pPr marL="0" indent="0">
              <a:buNone/>
              <a:defRPr sz="7559"/>
            </a:lvl1pPr>
            <a:lvl2pPr marL="1079998" indent="0">
              <a:buNone/>
              <a:defRPr sz="6614"/>
            </a:lvl2pPr>
            <a:lvl3pPr marL="2159996" indent="0">
              <a:buNone/>
              <a:defRPr sz="5669"/>
            </a:lvl3pPr>
            <a:lvl4pPr marL="3239994" indent="0">
              <a:buNone/>
              <a:defRPr sz="4724"/>
            </a:lvl4pPr>
            <a:lvl5pPr marL="4319991" indent="0">
              <a:buNone/>
              <a:defRPr sz="4724"/>
            </a:lvl5pPr>
            <a:lvl6pPr marL="5399989" indent="0">
              <a:buNone/>
              <a:defRPr sz="4724"/>
            </a:lvl6pPr>
            <a:lvl7pPr marL="6479987" indent="0">
              <a:buNone/>
              <a:defRPr sz="4724"/>
            </a:lvl7pPr>
            <a:lvl8pPr marL="7559985" indent="0">
              <a:buNone/>
              <a:defRPr sz="4724"/>
            </a:lvl8pPr>
            <a:lvl9pPr marL="8639983" indent="0">
              <a:buNone/>
              <a:defRPr sz="4724"/>
            </a:lvl9pPr>
          </a:lstStyle>
          <a:p>
            <a:r>
              <a:rPr lang="en-US" smtClean="0"/>
              <a:t>Click icon to add picture</a:t>
            </a:r>
            <a:endParaRPr lang="en-US" dirty="0"/>
          </a:p>
        </p:txBody>
      </p:sp>
      <p:sp>
        <p:nvSpPr>
          <p:cNvPr id="4" name="Text Placeholder 3"/>
          <p:cNvSpPr>
            <a:spLocks noGrp="1"/>
          </p:cNvSpPr>
          <p:nvPr>
            <p:ph type="body" sz="half" idx="2"/>
          </p:nvPr>
        </p:nvSpPr>
        <p:spPr>
          <a:xfrm>
            <a:off x="1487781" y="9719786"/>
            <a:ext cx="6966409" cy="18007107"/>
          </a:xfrm>
        </p:spPr>
        <p:txBody>
          <a:bodyPr/>
          <a:lstStyle>
            <a:lvl1pPr marL="0" indent="0">
              <a:buNone/>
              <a:defRPr sz="3780"/>
            </a:lvl1pPr>
            <a:lvl2pPr marL="1079998" indent="0">
              <a:buNone/>
              <a:defRPr sz="3307"/>
            </a:lvl2pPr>
            <a:lvl3pPr marL="2159996" indent="0">
              <a:buNone/>
              <a:defRPr sz="2835"/>
            </a:lvl3pPr>
            <a:lvl4pPr marL="3239994" indent="0">
              <a:buNone/>
              <a:defRPr sz="2362"/>
            </a:lvl4pPr>
            <a:lvl5pPr marL="4319991" indent="0">
              <a:buNone/>
              <a:defRPr sz="2362"/>
            </a:lvl5pPr>
            <a:lvl6pPr marL="5399989" indent="0">
              <a:buNone/>
              <a:defRPr sz="2362"/>
            </a:lvl6pPr>
            <a:lvl7pPr marL="6479987" indent="0">
              <a:buNone/>
              <a:defRPr sz="2362"/>
            </a:lvl7pPr>
            <a:lvl8pPr marL="7559985" indent="0">
              <a:buNone/>
              <a:defRPr sz="2362"/>
            </a:lvl8pPr>
            <a:lvl9pPr marL="8639983" indent="0">
              <a:buNone/>
              <a:defRPr sz="2362"/>
            </a:lvl9pPr>
          </a:lstStyle>
          <a:p>
            <a:pPr lvl="0"/>
            <a:r>
              <a:rPr lang="en-US" smtClean="0"/>
              <a:t>Edit Master text styles</a:t>
            </a:r>
          </a:p>
        </p:txBody>
      </p:sp>
      <p:sp>
        <p:nvSpPr>
          <p:cNvPr id="5" name="Date Placeholder 4"/>
          <p:cNvSpPr>
            <a:spLocks noGrp="1"/>
          </p:cNvSpPr>
          <p:nvPr>
            <p:ph type="dt" sz="half" idx="10"/>
          </p:nvPr>
        </p:nvSpPr>
        <p:spPr/>
        <p:txBody>
          <a:bodyPr/>
          <a:lstStyle/>
          <a:p>
            <a:fld id="{1AF9D363-CDCB-4FF0-915F-96F89E510BDF}" type="datetimeFigureOut">
              <a:rPr lang="en-US" smtClean="0"/>
              <a:t>9/3/2016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E7FADC-6645-44B2-BC21-362D84F27138}" type="slidenum">
              <a:rPr lang="en-US" smtClean="0"/>
              <a:t>‹#›</a:t>
            </a:fld>
            <a:endParaRPr lang="en-US"/>
          </a:p>
        </p:txBody>
      </p:sp>
    </p:spTree>
    <p:extLst>
      <p:ext uri="{BB962C8B-B14F-4D97-AF65-F5344CB8AC3E}">
        <p14:creationId xmlns:p14="http://schemas.microsoft.com/office/powerpoint/2010/main" val="978751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84968" y="1724969"/>
            <a:ext cx="18629590" cy="62623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968" y="8624810"/>
            <a:ext cx="18629590" cy="2055705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484967" y="30029347"/>
            <a:ext cx="4859893" cy="1724962"/>
          </a:xfrm>
          <a:prstGeom prst="rect">
            <a:avLst/>
          </a:prstGeom>
        </p:spPr>
        <p:txBody>
          <a:bodyPr vert="horz" lIns="91440" tIns="45720" rIns="91440" bIns="45720" rtlCol="0" anchor="ctr"/>
          <a:lstStyle>
            <a:lvl1pPr algn="l">
              <a:defRPr sz="2835">
                <a:solidFill>
                  <a:schemeClr val="tx1">
                    <a:tint val="75000"/>
                  </a:schemeClr>
                </a:solidFill>
              </a:defRPr>
            </a:lvl1pPr>
          </a:lstStyle>
          <a:p>
            <a:fld id="{1AF9D363-CDCB-4FF0-915F-96F89E510BDF}" type="datetimeFigureOut">
              <a:rPr lang="en-US" smtClean="0"/>
              <a:t>9/3/2016</a:t>
            </a:fld>
            <a:endParaRPr lang="en-US"/>
          </a:p>
        </p:txBody>
      </p:sp>
      <p:sp>
        <p:nvSpPr>
          <p:cNvPr id="5" name="Footer Placeholder 4"/>
          <p:cNvSpPr>
            <a:spLocks noGrp="1"/>
          </p:cNvSpPr>
          <p:nvPr>
            <p:ph type="ftr" sz="quarter" idx="3"/>
          </p:nvPr>
        </p:nvSpPr>
        <p:spPr>
          <a:xfrm>
            <a:off x="7154843" y="30029347"/>
            <a:ext cx="7289840" cy="1724962"/>
          </a:xfrm>
          <a:prstGeom prst="rect">
            <a:avLst/>
          </a:prstGeom>
        </p:spPr>
        <p:txBody>
          <a:bodyPr vert="horz" lIns="91440" tIns="45720" rIns="91440" bIns="45720" rtlCol="0" anchor="ctr"/>
          <a:lstStyle>
            <a:lvl1pPr algn="ctr">
              <a:defRPr sz="283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254665" y="30029347"/>
            <a:ext cx="4859893" cy="1724962"/>
          </a:xfrm>
          <a:prstGeom prst="rect">
            <a:avLst/>
          </a:prstGeom>
        </p:spPr>
        <p:txBody>
          <a:bodyPr vert="horz" lIns="91440" tIns="45720" rIns="91440" bIns="45720" rtlCol="0" anchor="ctr"/>
          <a:lstStyle>
            <a:lvl1pPr algn="r">
              <a:defRPr sz="2835">
                <a:solidFill>
                  <a:schemeClr val="tx1">
                    <a:tint val="75000"/>
                  </a:schemeClr>
                </a:solidFill>
              </a:defRPr>
            </a:lvl1pPr>
          </a:lstStyle>
          <a:p>
            <a:fld id="{9EE7FADC-6645-44B2-BC21-362D84F27138}" type="slidenum">
              <a:rPr lang="en-US" smtClean="0"/>
              <a:t>‹#›</a:t>
            </a:fld>
            <a:endParaRPr lang="en-US"/>
          </a:p>
        </p:txBody>
      </p:sp>
    </p:spTree>
    <p:extLst>
      <p:ext uri="{BB962C8B-B14F-4D97-AF65-F5344CB8AC3E}">
        <p14:creationId xmlns:p14="http://schemas.microsoft.com/office/powerpoint/2010/main" val="11936877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159996" rtl="0" eaLnBrk="1" latinLnBrk="0" hangingPunct="1">
        <a:lnSpc>
          <a:spcPct val="90000"/>
        </a:lnSpc>
        <a:spcBef>
          <a:spcPct val="0"/>
        </a:spcBef>
        <a:buNone/>
        <a:defRPr sz="10394" kern="1200">
          <a:solidFill>
            <a:schemeClr val="tx1"/>
          </a:solidFill>
          <a:latin typeface="+mj-lt"/>
          <a:ea typeface="+mj-ea"/>
          <a:cs typeface="+mj-cs"/>
        </a:defRPr>
      </a:lvl1pPr>
    </p:titleStyle>
    <p:bodyStyle>
      <a:lvl1pPr marL="539999" indent="-539999" algn="l" defTabSz="2159996" rtl="0" eaLnBrk="1" latinLnBrk="0" hangingPunct="1">
        <a:lnSpc>
          <a:spcPct val="90000"/>
        </a:lnSpc>
        <a:spcBef>
          <a:spcPts val="2362"/>
        </a:spcBef>
        <a:buFont typeface="Arial" panose="020B0604020202020204" pitchFamily="34" charset="0"/>
        <a:buChar char="•"/>
        <a:defRPr sz="6614" kern="1200">
          <a:solidFill>
            <a:schemeClr val="tx1"/>
          </a:solidFill>
          <a:latin typeface="+mn-lt"/>
          <a:ea typeface="+mn-ea"/>
          <a:cs typeface="+mn-cs"/>
        </a:defRPr>
      </a:lvl1pPr>
      <a:lvl2pPr marL="1619997" indent="-539999" algn="l" defTabSz="2159996" rtl="0" eaLnBrk="1" latinLnBrk="0" hangingPunct="1">
        <a:lnSpc>
          <a:spcPct val="90000"/>
        </a:lnSpc>
        <a:spcBef>
          <a:spcPts val="1181"/>
        </a:spcBef>
        <a:buFont typeface="Arial" panose="020B0604020202020204" pitchFamily="34" charset="0"/>
        <a:buChar char="•"/>
        <a:defRPr sz="5669" kern="1200">
          <a:solidFill>
            <a:schemeClr val="tx1"/>
          </a:solidFill>
          <a:latin typeface="+mn-lt"/>
          <a:ea typeface="+mn-ea"/>
          <a:cs typeface="+mn-cs"/>
        </a:defRPr>
      </a:lvl2pPr>
      <a:lvl3pPr marL="2699995" indent="-539999" algn="l" defTabSz="2159996" rtl="0" eaLnBrk="1" latinLnBrk="0" hangingPunct="1">
        <a:lnSpc>
          <a:spcPct val="90000"/>
        </a:lnSpc>
        <a:spcBef>
          <a:spcPts val="1181"/>
        </a:spcBef>
        <a:buFont typeface="Arial" panose="020B0604020202020204" pitchFamily="34" charset="0"/>
        <a:buChar char="•"/>
        <a:defRPr sz="4724" kern="1200">
          <a:solidFill>
            <a:schemeClr val="tx1"/>
          </a:solidFill>
          <a:latin typeface="+mn-lt"/>
          <a:ea typeface="+mn-ea"/>
          <a:cs typeface="+mn-cs"/>
        </a:defRPr>
      </a:lvl3pPr>
      <a:lvl4pPr marL="3779992"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4pPr>
      <a:lvl5pPr marL="4859990"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5pPr>
      <a:lvl6pPr marL="5939988"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6pPr>
      <a:lvl7pPr marL="7019986"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7pPr>
      <a:lvl8pPr marL="8099984"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8pPr>
      <a:lvl9pPr marL="9179982" indent="-539999" algn="l" defTabSz="2159996" rtl="0" eaLnBrk="1" latinLnBrk="0" hangingPunct="1">
        <a:lnSpc>
          <a:spcPct val="90000"/>
        </a:lnSpc>
        <a:spcBef>
          <a:spcPts val="1181"/>
        </a:spcBef>
        <a:buFont typeface="Arial" panose="020B0604020202020204" pitchFamily="34" charset="0"/>
        <a:buChar char="•"/>
        <a:defRPr sz="4252" kern="1200">
          <a:solidFill>
            <a:schemeClr val="tx1"/>
          </a:solidFill>
          <a:latin typeface="+mn-lt"/>
          <a:ea typeface="+mn-ea"/>
          <a:cs typeface="+mn-cs"/>
        </a:defRPr>
      </a:lvl9pPr>
    </p:bodyStyle>
    <p:otherStyle>
      <a:defPPr>
        <a:defRPr lang="en-US"/>
      </a:defPPr>
      <a:lvl1pPr marL="0" algn="l" defTabSz="2159996" rtl="0" eaLnBrk="1" latinLnBrk="0" hangingPunct="1">
        <a:defRPr sz="4252" kern="1200">
          <a:solidFill>
            <a:schemeClr val="tx1"/>
          </a:solidFill>
          <a:latin typeface="+mn-lt"/>
          <a:ea typeface="+mn-ea"/>
          <a:cs typeface="+mn-cs"/>
        </a:defRPr>
      </a:lvl1pPr>
      <a:lvl2pPr marL="1079998" algn="l" defTabSz="2159996" rtl="0" eaLnBrk="1" latinLnBrk="0" hangingPunct="1">
        <a:defRPr sz="4252" kern="1200">
          <a:solidFill>
            <a:schemeClr val="tx1"/>
          </a:solidFill>
          <a:latin typeface="+mn-lt"/>
          <a:ea typeface="+mn-ea"/>
          <a:cs typeface="+mn-cs"/>
        </a:defRPr>
      </a:lvl2pPr>
      <a:lvl3pPr marL="2159996" algn="l" defTabSz="2159996" rtl="0" eaLnBrk="1" latinLnBrk="0" hangingPunct="1">
        <a:defRPr sz="4252" kern="1200">
          <a:solidFill>
            <a:schemeClr val="tx1"/>
          </a:solidFill>
          <a:latin typeface="+mn-lt"/>
          <a:ea typeface="+mn-ea"/>
          <a:cs typeface="+mn-cs"/>
        </a:defRPr>
      </a:lvl3pPr>
      <a:lvl4pPr marL="3239994" algn="l" defTabSz="2159996" rtl="0" eaLnBrk="1" latinLnBrk="0" hangingPunct="1">
        <a:defRPr sz="4252" kern="1200">
          <a:solidFill>
            <a:schemeClr val="tx1"/>
          </a:solidFill>
          <a:latin typeface="+mn-lt"/>
          <a:ea typeface="+mn-ea"/>
          <a:cs typeface="+mn-cs"/>
        </a:defRPr>
      </a:lvl4pPr>
      <a:lvl5pPr marL="4319991" algn="l" defTabSz="2159996" rtl="0" eaLnBrk="1" latinLnBrk="0" hangingPunct="1">
        <a:defRPr sz="4252" kern="1200">
          <a:solidFill>
            <a:schemeClr val="tx1"/>
          </a:solidFill>
          <a:latin typeface="+mn-lt"/>
          <a:ea typeface="+mn-ea"/>
          <a:cs typeface="+mn-cs"/>
        </a:defRPr>
      </a:lvl5pPr>
      <a:lvl6pPr marL="5399989" algn="l" defTabSz="2159996" rtl="0" eaLnBrk="1" latinLnBrk="0" hangingPunct="1">
        <a:defRPr sz="4252" kern="1200">
          <a:solidFill>
            <a:schemeClr val="tx1"/>
          </a:solidFill>
          <a:latin typeface="+mn-lt"/>
          <a:ea typeface="+mn-ea"/>
          <a:cs typeface="+mn-cs"/>
        </a:defRPr>
      </a:lvl6pPr>
      <a:lvl7pPr marL="6479987" algn="l" defTabSz="2159996" rtl="0" eaLnBrk="1" latinLnBrk="0" hangingPunct="1">
        <a:defRPr sz="4252" kern="1200">
          <a:solidFill>
            <a:schemeClr val="tx1"/>
          </a:solidFill>
          <a:latin typeface="+mn-lt"/>
          <a:ea typeface="+mn-ea"/>
          <a:cs typeface="+mn-cs"/>
        </a:defRPr>
      </a:lvl7pPr>
      <a:lvl8pPr marL="7559985" algn="l" defTabSz="2159996" rtl="0" eaLnBrk="1" latinLnBrk="0" hangingPunct="1">
        <a:defRPr sz="4252" kern="1200">
          <a:solidFill>
            <a:schemeClr val="tx1"/>
          </a:solidFill>
          <a:latin typeface="+mn-lt"/>
          <a:ea typeface="+mn-ea"/>
          <a:cs typeface="+mn-cs"/>
        </a:defRPr>
      </a:lvl8pPr>
      <a:lvl9pPr marL="8639983" algn="l" defTabSz="2159996" rtl="0" eaLnBrk="1" latinLnBrk="0" hangingPunct="1">
        <a:defRPr sz="425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660" y="227088"/>
            <a:ext cx="21599525" cy="32397763"/>
          </a:xfrm>
          <a:prstGeom prst="rect">
            <a:avLst/>
          </a:prstGeom>
        </p:spPr>
      </p:pic>
      <p:sp>
        <p:nvSpPr>
          <p:cNvPr id="5" name="TextBox 4"/>
          <p:cNvSpPr txBox="1"/>
          <p:nvPr/>
        </p:nvSpPr>
        <p:spPr>
          <a:xfrm>
            <a:off x="4961035" y="3530273"/>
            <a:ext cx="14813201" cy="2692212"/>
          </a:xfrm>
          <a:prstGeom prst="rect">
            <a:avLst/>
          </a:prstGeom>
          <a:noFill/>
          <a:ln>
            <a:solidFill>
              <a:schemeClr val="bg1">
                <a:lumMod val="95000"/>
              </a:schemeClr>
            </a:solidFill>
          </a:ln>
        </p:spPr>
        <p:txBody>
          <a:bodyPr wrap="square" rtlCol="0">
            <a:spAutoFit/>
          </a:bodyPr>
          <a:lstStyle/>
          <a:p>
            <a:pPr algn="ctr" rtl="1"/>
            <a:r>
              <a:rPr lang="fa-IR" sz="4400" b="1" dirty="0"/>
              <a:t>مقایسه ی میزان رضایت زناشویی مادران در دوران شیردهی و پس از آن</a:t>
            </a:r>
            <a:endParaRPr lang="en-US" sz="4400" b="1" dirty="0"/>
          </a:p>
          <a:p>
            <a:pPr algn="ctr">
              <a:lnSpc>
                <a:spcPct val="150000"/>
              </a:lnSpc>
            </a:pPr>
            <a:r>
              <a:rPr lang="en-US" sz="4400" b="1" dirty="0"/>
              <a:t>The comparison of marital satisfaction during and after breastfeeding period</a:t>
            </a:r>
            <a:endParaRPr lang="en-US" sz="4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1152692" y="6858811"/>
            <a:ext cx="9601200" cy="4585871"/>
          </a:xfrm>
          <a:prstGeom prst="rect">
            <a:avLst/>
          </a:prstGeom>
          <a:noFill/>
          <a:ln>
            <a:solidFill>
              <a:schemeClr val="bg1">
                <a:lumMod val="95000"/>
              </a:schemeClr>
            </a:solidFill>
          </a:ln>
        </p:spPr>
        <p:txBody>
          <a:bodyPr wrap="square" rtlCol="0" anchor="ctr">
            <a:spAutoFit/>
          </a:bodyPr>
          <a:lstStyle/>
          <a:p>
            <a:pPr algn="ctr"/>
            <a:r>
              <a:rPr lang="fa-IR" sz="4000" dirty="0">
                <a:cs typeface="B Farnaz" panose="00000400000000000000" pitchFamily="2" charset="-78"/>
              </a:rPr>
              <a:t>چکیده</a:t>
            </a:r>
            <a:r>
              <a:rPr lang="ar-SA" sz="4000" dirty="0">
                <a:cs typeface="B Farnaz" panose="00000400000000000000" pitchFamily="2" charset="-78"/>
              </a:rPr>
              <a:t> فارسي</a:t>
            </a:r>
            <a:endParaRPr lang="en-US" sz="4000" dirty="0">
              <a:cs typeface="B Farnaz" panose="00000400000000000000" pitchFamily="2" charset="-78"/>
            </a:endParaRPr>
          </a:p>
          <a:p>
            <a:pPr algn="just" rtl="1"/>
            <a:r>
              <a:rPr lang="fa-IR" sz="2800" dirty="0" smtClean="0">
                <a:cs typeface="B Nazanin" pitchFamily="2" charset="-78"/>
              </a:rPr>
              <a:t>هدف </a:t>
            </a:r>
            <a:r>
              <a:rPr lang="fa-IR" sz="2800" dirty="0">
                <a:cs typeface="B Nazanin" pitchFamily="2" charset="-78"/>
              </a:rPr>
              <a:t>از انجام این پژوهش بررسی میزان رضایت از زندگی زناشویی مادران در دوران شیردهی و مقایسه آن با پس از دوران شیردهی بود. جامعه آماری شامل مادران دارای فرزند شیرخوار است که به مرکز بهداشت شماره 4 شهرستان کرج مراجعه می نمودند که مشتمل بر 141 نفربودند. نمونه گیری به روش تصادفی ساده صورت گرفت.حجم نمونه با استفاده از جدول مورگان 103 نفر تعیین گردید. با استفاده از پرسشنامه "رضایت زناشویی انریچ" در دو نوبت حین دوران شیردهی و پس از دوران شیردهی میزان رضامندی از زندگی زناشویی بررسی گردید. نتایج حاصل با نرم افزار </a:t>
            </a:r>
            <a:r>
              <a:rPr lang="en-US" sz="2800" dirty="0" err="1">
                <a:cs typeface="B Nazanin" pitchFamily="2" charset="-78"/>
              </a:rPr>
              <a:t>spss</a:t>
            </a:r>
            <a:r>
              <a:rPr lang="fa-IR" sz="2800" dirty="0">
                <a:cs typeface="B Nazanin" pitchFamily="2" charset="-78"/>
              </a:rPr>
              <a:t> تجزیه و تحلیل گردید. یافته های پژوهش حاکی از آن است که میزان رضایت از زندگی زناشویی در دوران شیردهی کاهش می </a:t>
            </a:r>
            <a:r>
              <a:rPr lang="fa-IR" sz="2800" dirty="0" smtClean="0">
                <a:cs typeface="B Nazanin" pitchFamily="2" charset="-78"/>
              </a:rPr>
              <a:t>یابد</a:t>
            </a:r>
            <a:endParaRPr lang="en-US" sz="2800" dirty="0">
              <a:cs typeface="B Nazanin" pitchFamily="2" charset="-78"/>
            </a:endParaRPr>
          </a:p>
        </p:txBody>
      </p:sp>
      <p:sp>
        <p:nvSpPr>
          <p:cNvPr id="7" name="TextBox 6"/>
          <p:cNvSpPr txBox="1"/>
          <p:nvPr/>
        </p:nvSpPr>
        <p:spPr>
          <a:xfrm>
            <a:off x="11033423" y="12046290"/>
            <a:ext cx="9601200" cy="8894743"/>
          </a:xfrm>
          <a:prstGeom prst="rect">
            <a:avLst/>
          </a:prstGeom>
          <a:noFill/>
          <a:ln>
            <a:solidFill>
              <a:schemeClr val="bg1">
                <a:lumMod val="95000"/>
              </a:schemeClr>
            </a:solidFill>
          </a:ln>
        </p:spPr>
        <p:txBody>
          <a:bodyPr wrap="square" rtlCol="0">
            <a:spAutoFit/>
          </a:bodyPr>
          <a:lstStyle/>
          <a:p>
            <a:pPr algn="ctr"/>
            <a:r>
              <a:rPr lang="fa-IR" sz="4000" dirty="0">
                <a:cs typeface="B Farnaz" panose="00000400000000000000" pitchFamily="2" charset="-78"/>
              </a:rPr>
              <a:t>مقدمه</a:t>
            </a:r>
          </a:p>
          <a:p>
            <a:pPr algn="just" rtl="1"/>
            <a:r>
              <a:rPr lang="fa-IR" sz="2800" dirty="0">
                <a:cs typeface="B Nazanin" pitchFamily="2" charset="-78"/>
              </a:rPr>
              <a:t> رضايت زناشويي عبارت است از احساسات عيني از خشنودي، رضايت و لذت تجربه شده توسط زن يا شوهر موقعي كه همه جنبه هاي ازدواجشان را در نظر مي گيرند (اليس، 1989، به نقل از سليمانيان، 1373). </a:t>
            </a:r>
            <a:endParaRPr lang="en-US" sz="2800" dirty="0">
              <a:cs typeface="B Nazanin" pitchFamily="2" charset="-78"/>
            </a:endParaRPr>
          </a:p>
          <a:p>
            <a:pPr algn="just" rtl="1"/>
            <a:r>
              <a:rPr lang="en-US" sz="2800" dirty="0">
                <a:cs typeface="B Nazanin" pitchFamily="2" charset="-78"/>
              </a:rPr>
              <a:t>     </a:t>
            </a:r>
            <a:r>
              <a:rPr lang="fa-IR" sz="2800" dirty="0">
                <a:cs typeface="B Nazanin" pitchFamily="2" charset="-78"/>
              </a:rPr>
              <a:t>بررسي رضايت زناشويي از اين جهت حائز اهميت است كه رضايت فرد از زندگي زناشويي بخش مهمي از سلامت فردي محسوب مي گردد. وينچ (١٩٧٤، به نقل از معتمدين، ١٣٨٣)در اين خصوص مي نويسد كه ارتباط با همسر جنبه مركزي زندگي عاطفي و اجتماعي يك شخص است و نارضايتي زناشويي مي تواند به توانايي زن و شوهر براي برقراري روابط رضايت مندانه با بچه ها و ساير اشخاص خارج از خانواده آسيب برساند.</a:t>
            </a:r>
            <a:endParaRPr lang="en-US" sz="2800" dirty="0">
              <a:cs typeface="B Nazanin" pitchFamily="2" charset="-78"/>
            </a:endParaRPr>
          </a:p>
          <a:p>
            <a:pPr algn="just" rtl="1"/>
            <a:r>
              <a:rPr lang="fa-IR" sz="2800" dirty="0">
                <a:cs typeface="B Nazanin" pitchFamily="2" charset="-78"/>
              </a:rPr>
              <a:t>رضايت زناشويي عبارت است از وجود يک رابطه دوستانه همراه با حس تفاهم و درک يکديگر و وجود يک تعادل منطقي بين نيازهاي مادي و معنوي زوجين. رضايت زناشويي درخانواده مهم ترين رکن سلامت رواني افراد خانواده است. محيط و شرايط خانوادگي مي تواند عامل تشويق کننده يا بازدارنده باشد. نبود روابط مطلوب و وجود تنش در خانواده سلامت روان افراد خانواده را تهديد مي کند (کجباف، آقايي، کاوياني، 1383</a:t>
            </a:r>
            <a:r>
              <a:rPr lang="fa-IR" sz="2800" dirty="0" smtClean="0">
                <a:cs typeface="B Nazanin" pitchFamily="2" charset="-78"/>
              </a:rPr>
              <a:t>).</a:t>
            </a:r>
            <a:endParaRPr lang="en-US" sz="2800" dirty="0" smtClean="0">
              <a:cs typeface="B Nazanin" pitchFamily="2" charset="-78"/>
            </a:endParaRPr>
          </a:p>
          <a:p>
            <a:pPr algn="just" rtl="1"/>
            <a:r>
              <a:rPr lang="fa-IR" sz="2800" dirty="0">
                <a:cs typeface="B Nazanin" pitchFamily="2" charset="-78"/>
              </a:rPr>
              <a:t>رضامندي زناشويي در واقع نگرش مثبت و لذت‌بخشي است كه زن و شوهر از جنبه‌هاي مختلف روابط زناشويي خود دارند. وينچ (1974) در اين خصوص معتقد است كه ارتباط با همسر جنبه‌ي مركزي زندگي عاطفي و اجتماعي يك شخص است و عدم رضامندي زناشويي مي‌تواند به توانايي زن و شوهر براي برقراري روابط رضايت‌مندانه با فرزندان و ساير اشخاص خارج از خانواده آسيب برساند</a:t>
            </a:r>
            <a:r>
              <a:rPr lang="fa-IR" sz="2800" dirty="0" smtClean="0">
                <a:cs typeface="B Nazanin" pitchFamily="2" charset="-78"/>
              </a:rPr>
              <a:t>.</a:t>
            </a:r>
            <a:endParaRPr lang="en-US" sz="2800" dirty="0" smtClean="0">
              <a:cs typeface="B Nazanin" pitchFamily="2" charset="-78"/>
            </a:endParaRPr>
          </a:p>
        </p:txBody>
      </p:sp>
      <p:sp>
        <p:nvSpPr>
          <p:cNvPr id="8" name="TextBox 7"/>
          <p:cNvSpPr txBox="1"/>
          <p:nvPr/>
        </p:nvSpPr>
        <p:spPr>
          <a:xfrm>
            <a:off x="11033423" y="22384317"/>
            <a:ext cx="9601200" cy="7171194"/>
          </a:xfrm>
          <a:prstGeom prst="rect">
            <a:avLst/>
          </a:prstGeom>
          <a:noFill/>
          <a:ln>
            <a:solidFill>
              <a:schemeClr val="bg1">
                <a:lumMod val="95000"/>
              </a:schemeClr>
            </a:solidFill>
          </a:ln>
        </p:spPr>
        <p:txBody>
          <a:bodyPr wrap="square" rtlCol="0">
            <a:spAutoFit/>
          </a:bodyPr>
          <a:lstStyle/>
          <a:p>
            <a:pPr algn="ctr"/>
            <a:r>
              <a:rPr lang="fa-IR" sz="4000" dirty="0" smtClean="0">
                <a:cs typeface="B Farnaz" panose="00000400000000000000" pitchFamily="2" charset="-78"/>
              </a:rPr>
              <a:t>بحث و نتیجه گیری</a:t>
            </a:r>
            <a:endParaRPr lang="fa-IR" sz="4000" dirty="0">
              <a:cs typeface="B Farnaz" panose="00000400000000000000" pitchFamily="2" charset="-78"/>
            </a:endParaRPr>
          </a:p>
          <a:p>
            <a:pPr algn="just" rtl="1"/>
            <a:r>
              <a:rPr lang="ar-SA" sz="2800" dirty="0" smtClean="0">
                <a:cs typeface="B Nazanin" pitchFamily="2" charset="-78"/>
              </a:rPr>
              <a:t>باعنایت </a:t>
            </a:r>
            <a:r>
              <a:rPr lang="ar-SA" sz="2800" dirty="0">
                <a:cs typeface="B Nazanin" pitchFamily="2" charset="-78"/>
              </a:rPr>
              <a:t>به معنا دار شدن تفاوت بین میانگین رضایت زناشویی دوران شیردهی و میانگین رضایت زناشویی پس از شیردهی و رد فرض صفر با </a:t>
            </a:r>
            <a:r>
              <a:rPr lang="ar-SA" sz="2800" dirty="0" smtClean="0">
                <a:cs typeface="B Nazanin" pitchFamily="2" charset="-78"/>
              </a:rPr>
              <a:t>اطمینا</a:t>
            </a:r>
            <a:r>
              <a:rPr lang="fa-IR" sz="2800" dirty="0" smtClean="0">
                <a:cs typeface="B Nazanin" pitchFamily="2" charset="-78"/>
              </a:rPr>
              <a:t>ن 0/95</a:t>
            </a:r>
            <a:r>
              <a:rPr lang="ar-SA" sz="2800" dirty="0" smtClean="0">
                <a:cs typeface="B Nazanin" pitchFamily="2" charset="-78"/>
              </a:rPr>
              <a:t> </a:t>
            </a:r>
            <a:r>
              <a:rPr lang="ar-SA" sz="2800" dirty="0">
                <a:cs typeface="B Nazanin" pitchFamily="2" charset="-78"/>
              </a:rPr>
              <a:t>بیان می کنیم که میزان رضایت از زندگی زناشویی در مادران شیرده کاهش می یابد. این امر می تواند به خودی خود موجب تغییرات چشمگیری در زندگی مادران و به تبع آن کودکان و دیگر اعضای خانواده شود. </a:t>
            </a:r>
            <a:r>
              <a:rPr lang="ar-SA" sz="2800" dirty="0" smtClean="0">
                <a:cs typeface="B Nazanin" pitchFamily="2" charset="-78"/>
              </a:rPr>
              <a:t>رضایت </a:t>
            </a:r>
            <a:r>
              <a:rPr lang="ar-SA" sz="2800" dirty="0">
                <a:cs typeface="B Nazanin" pitchFamily="2" charset="-78"/>
              </a:rPr>
              <a:t>زناشویی با جنبه های بسیاری از زندگی روانی، اجتماعی و حتی جسمی مادران همگام و همسو است. بدین صورت که با افزایش میزان رضایت زناشویی امید به زندگی و بسیاری از شاخص های سلامت روانی افزایش می یابند. هرچه</a:t>
            </a:r>
            <a:r>
              <a:rPr lang="ar-SA" sz="2800" b="1" dirty="0">
                <a:cs typeface="B Nazanin" pitchFamily="2" charset="-78"/>
              </a:rPr>
              <a:t> </a:t>
            </a:r>
            <a:r>
              <a:rPr lang="ar-SA" sz="2800" dirty="0">
                <a:cs typeface="B Nazanin" pitchFamily="2" charset="-78"/>
              </a:rPr>
              <a:t>میزان</a:t>
            </a:r>
            <a:r>
              <a:rPr lang="ar-SA" sz="2800" b="1" dirty="0">
                <a:cs typeface="B Nazanin" pitchFamily="2" charset="-78"/>
              </a:rPr>
              <a:t> </a:t>
            </a:r>
            <a:r>
              <a:rPr lang="ar-SA" sz="2800" dirty="0">
                <a:cs typeface="B Nazanin" pitchFamily="2" charset="-78"/>
              </a:rPr>
              <a:t>رضایت</a:t>
            </a:r>
            <a:r>
              <a:rPr lang="ar-SA" sz="2800" b="1" dirty="0">
                <a:cs typeface="B Nazanin" pitchFamily="2" charset="-78"/>
              </a:rPr>
              <a:t> </a:t>
            </a:r>
            <a:r>
              <a:rPr lang="ar-SA" sz="2800" dirty="0">
                <a:cs typeface="B Nazanin" pitchFamily="2" charset="-78"/>
              </a:rPr>
              <a:t>از</a:t>
            </a:r>
            <a:r>
              <a:rPr lang="ar-SA" sz="2800" b="1" dirty="0">
                <a:cs typeface="B Nazanin" pitchFamily="2" charset="-78"/>
              </a:rPr>
              <a:t> </a:t>
            </a:r>
            <a:r>
              <a:rPr lang="ar-SA" sz="2800" dirty="0">
                <a:cs typeface="B Nazanin" pitchFamily="2" charset="-78"/>
              </a:rPr>
              <a:t>زناشویی</a:t>
            </a:r>
            <a:r>
              <a:rPr lang="ar-SA" sz="2800" b="1" dirty="0">
                <a:cs typeface="B Nazanin" pitchFamily="2" charset="-78"/>
              </a:rPr>
              <a:t> </a:t>
            </a:r>
            <a:r>
              <a:rPr lang="ar-SA" sz="2800" dirty="0">
                <a:cs typeface="B Nazanin" pitchFamily="2" charset="-78"/>
              </a:rPr>
              <a:t>بالاتر</a:t>
            </a:r>
            <a:r>
              <a:rPr lang="ar-SA" sz="2800" b="1" dirty="0">
                <a:cs typeface="B Nazanin" pitchFamily="2" charset="-78"/>
              </a:rPr>
              <a:t> </a:t>
            </a:r>
            <a:r>
              <a:rPr lang="ar-SA" sz="2800" dirty="0">
                <a:cs typeface="B Nazanin" pitchFamily="2" charset="-78"/>
              </a:rPr>
              <a:t>باشد،</a:t>
            </a:r>
            <a:r>
              <a:rPr lang="ar-SA" sz="2800" b="1" dirty="0">
                <a:cs typeface="B Nazanin" pitchFamily="2" charset="-78"/>
              </a:rPr>
              <a:t> </a:t>
            </a:r>
            <a:r>
              <a:rPr lang="ar-SA" sz="2800" dirty="0">
                <a:cs typeface="B Nazanin" pitchFamily="2" charset="-78"/>
              </a:rPr>
              <a:t>فرد</a:t>
            </a:r>
            <a:r>
              <a:rPr lang="ar-SA" sz="2800" b="1" dirty="0">
                <a:cs typeface="B Nazanin" pitchFamily="2" charset="-78"/>
              </a:rPr>
              <a:t> </a:t>
            </a:r>
            <a:r>
              <a:rPr lang="ar-SA" sz="2800" dirty="0">
                <a:cs typeface="B Nazanin" pitchFamily="2" charset="-78"/>
              </a:rPr>
              <a:t>مستعد تجربه</a:t>
            </a:r>
            <a:r>
              <a:rPr lang="ar-SA" sz="2800" b="1" dirty="0">
                <a:cs typeface="B Nazanin" pitchFamily="2" charset="-78"/>
              </a:rPr>
              <a:t> </a:t>
            </a:r>
            <a:r>
              <a:rPr lang="ar-SA" sz="2800" dirty="0">
                <a:cs typeface="B Nazanin" pitchFamily="2" charset="-78"/>
              </a:rPr>
              <a:t>عواطف</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احساسات</a:t>
            </a:r>
            <a:r>
              <a:rPr lang="ar-SA" sz="2800" b="1" dirty="0">
                <a:cs typeface="B Nazanin" pitchFamily="2" charset="-78"/>
              </a:rPr>
              <a:t> </a:t>
            </a:r>
            <a:r>
              <a:rPr lang="ar-SA" sz="2800" dirty="0">
                <a:cs typeface="B Nazanin" pitchFamily="2" charset="-78"/>
              </a:rPr>
              <a:t>مثبت</a:t>
            </a:r>
            <a:r>
              <a:rPr lang="ar-SA" sz="2800" b="1" dirty="0">
                <a:cs typeface="B Nazanin" pitchFamily="2" charset="-78"/>
              </a:rPr>
              <a:t> </a:t>
            </a:r>
            <a:r>
              <a:rPr lang="ar-SA" sz="2800" dirty="0">
                <a:cs typeface="B Nazanin" pitchFamily="2" charset="-78"/>
              </a:rPr>
              <a:t>است(میرز</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دینر ،1995).</a:t>
            </a:r>
            <a:r>
              <a:rPr lang="ar-SA" sz="2800" b="1" dirty="0">
                <a:cs typeface="B Nazanin" pitchFamily="2" charset="-78"/>
              </a:rPr>
              <a:t> </a:t>
            </a:r>
            <a:r>
              <a:rPr lang="ar-SA" sz="2800" dirty="0">
                <a:cs typeface="B Nazanin" pitchFamily="2" charset="-78"/>
              </a:rPr>
              <a:t>افرادي</a:t>
            </a:r>
            <a:r>
              <a:rPr lang="ar-SA" sz="2800" b="1" dirty="0">
                <a:cs typeface="B Nazanin" pitchFamily="2" charset="-78"/>
              </a:rPr>
              <a:t> </a:t>
            </a:r>
            <a:r>
              <a:rPr lang="ar-SA" sz="2800" dirty="0">
                <a:cs typeface="B Nazanin" pitchFamily="2" charset="-78"/>
              </a:rPr>
              <a:t>که</a:t>
            </a:r>
            <a:r>
              <a:rPr lang="ar-SA" sz="2800" b="1" dirty="0">
                <a:cs typeface="B Nazanin" pitchFamily="2" charset="-78"/>
              </a:rPr>
              <a:t> </a:t>
            </a:r>
            <a:r>
              <a:rPr lang="ar-SA" sz="2800" dirty="0">
                <a:cs typeface="B Nazanin" pitchFamily="2" charset="-78"/>
              </a:rPr>
              <a:t>رضایت</a:t>
            </a:r>
            <a:r>
              <a:rPr lang="ar-SA" sz="2800" b="1" dirty="0">
                <a:cs typeface="B Nazanin" pitchFamily="2" charset="-78"/>
              </a:rPr>
              <a:t> </a:t>
            </a:r>
            <a:r>
              <a:rPr lang="ar-SA" sz="2800" dirty="0">
                <a:cs typeface="B Nazanin" pitchFamily="2" charset="-78"/>
              </a:rPr>
              <a:t>از</a:t>
            </a:r>
            <a:r>
              <a:rPr lang="ar-SA" sz="2800" b="1" dirty="0">
                <a:cs typeface="B Nazanin" pitchFamily="2" charset="-78"/>
              </a:rPr>
              <a:t> </a:t>
            </a:r>
            <a:r>
              <a:rPr lang="ar-SA" sz="2800" dirty="0">
                <a:cs typeface="B Nazanin" pitchFamily="2" charset="-78"/>
              </a:rPr>
              <a:t>زندگی</a:t>
            </a:r>
            <a:r>
              <a:rPr lang="ar-SA" sz="2800" b="1" dirty="0">
                <a:cs typeface="B Nazanin" pitchFamily="2" charset="-78"/>
              </a:rPr>
              <a:t> </a:t>
            </a:r>
            <a:r>
              <a:rPr lang="ar-SA" sz="2800" dirty="0">
                <a:cs typeface="B Nazanin" pitchFamily="2" charset="-78"/>
              </a:rPr>
              <a:t>بالاتري</a:t>
            </a:r>
            <a:r>
              <a:rPr lang="ar-SA" sz="2800" b="1" dirty="0">
                <a:cs typeface="B Nazanin" pitchFamily="2" charset="-78"/>
              </a:rPr>
              <a:t> </a:t>
            </a:r>
            <a:r>
              <a:rPr lang="ar-SA" sz="2800" dirty="0">
                <a:cs typeface="B Nazanin" pitchFamily="2" charset="-78"/>
              </a:rPr>
              <a:t>دارند،</a:t>
            </a:r>
            <a:r>
              <a:rPr lang="ar-SA" sz="2800" b="1" dirty="0">
                <a:cs typeface="B Nazanin" pitchFamily="2" charset="-78"/>
              </a:rPr>
              <a:t> </a:t>
            </a:r>
            <a:r>
              <a:rPr lang="ar-SA" sz="2800" dirty="0">
                <a:cs typeface="B Nazanin" pitchFamily="2" charset="-78"/>
              </a:rPr>
              <a:t>از</a:t>
            </a:r>
            <a:r>
              <a:rPr lang="ar-SA" sz="2800" b="1" dirty="0">
                <a:cs typeface="B Nazanin" pitchFamily="2" charset="-78"/>
              </a:rPr>
              <a:t> </a:t>
            </a:r>
            <a:r>
              <a:rPr lang="ar-SA" sz="2800" dirty="0">
                <a:cs typeface="B Nazanin" pitchFamily="2" charset="-78"/>
              </a:rPr>
              <a:t>سبک</a:t>
            </a:r>
            <a:r>
              <a:rPr lang="ar-SA" sz="2800" b="1" dirty="0">
                <a:cs typeface="B Nazanin" pitchFamily="2" charset="-78"/>
              </a:rPr>
              <a:t> </a:t>
            </a:r>
            <a:r>
              <a:rPr lang="ar-SA" sz="2800" dirty="0">
                <a:cs typeface="B Nazanin" pitchFamily="2" charset="-78"/>
              </a:rPr>
              <a:t>هاي</a:t>
            </a:r>
            <a:r>
              <a:rPr lang="ar-SA" sz="2800" b="1" dirty="0">
                <a:cs typeface="B Nazanin" pitchFamily="2" charset="-78"/>
              </a:rPr>
              <a:t> </a:t>
            </a:r>
            <a:r>
              <a:rPr lang="ar-SA" sz="2800" dirty="0">
                <a:cs typeface="B Nazanin" pitchFamily="2" charset="-78"/>
              </a:rPr>
              <a:t>مقابله</a:t>
            </a:r>
            <a:r>
              <a:rPr lang="ar-SA" sz="2800" b="1" dirty="0">
                <a:cs typeface="B Nazanin" pitchFamily="2" charset="-78"/>
              </a:rPr>
              <a:t> </a:t>
            </a:r>
            <a:r>
              <a:rPr lang="ar-SA" sz="2800" dirty="0">
                <a:cs typeface="B Nazanin" pitchFamily="2" charset="-78"/>
              </a:rPr>
              <a:t>اي</a:t>
            </a:r>
            <a:r>
              <a:rPr lang="ar-SA" sz="2800" b="1" dirty="0">
                <a:cs typeface="B Nazanin" pitchFamily="2" charset="-78"/>
              </a:rPr>
              <a:t> </a:t>
            </a:r>
            <a:r>
              <a:rPr lang="ar-SA" sz="2800" dirty="0">
                <a:cs typeface="B Nazanin" pitchFamily="2" charset="-78"/>
              </a:rPr>
              <a:t>مؤثر</a:t>
            </a:r>
            <a:r>
              <a:rPr lang="ar-SA" sz="2800" b="1" dirty="0">
                <a:cs typeface="B Nazanin" pitchFamily="2" charset="-78"/>
              </a:rPr>
              <a:t> </a:t>
            </a:r>
            <a:r>
              <a:rPr lang="ar-SA" sz="2800" dirty="0">
                <a:cs typeface="B Nazanin" pitchFamily="2" charset="-78"/>
              </a:rPr>
              <a:t>و مناسبتر</a:t>
            </a:r>
            <a:r>
              <a:rPr lang="ar-SA" sz="2800" b="1" dirty="0">
                <a:cs typeface="B Nazanin" pitchFamily="2" charset="-78"/>
              </a:rPr>
              <a:t> </a:t>
            </a:r>
            <a:r>
              <a:rPr lang="ar-SA" sz="2800" dirty="0">
                <a:cs typeface="B Nazanin" pitchFamily="2" charset="-78"/>
              </a:rPr>
              <a:t>استفاده</a:t>
            </a:r>
            <a:r>
              <a:rPr lang="ar-SA" sz="2800" b="1" dirty="0">
                <a:cs typeface="B Nazanin" pitchFamily="2" charset="-78"/>
              </a:rPr>
              <a:t> </a:t>
            </a:r>
            <a:r>
              <a:rPr lang="ar-SA" sz="2800" dirty="0">
                <a:cs typeface="B Nazanin" pitchFamily="2" charset="-78"/>
              </a:rPr>
              <a:t>می کنند،</a:t>
            </a:r>
            <a:r>
              <a:rPr lang="ar-SA" sz="2800" b="1" dirty="0">
                <a:cs typeface="B Nazanin" pitchFamily="2" charset="-78"/>
              </a:rPr>
              <a:t> </a:t>
            </a:r>
            <a:r>
              <a:rPr lang="ar-SA" sz="2800" dirty="0">
                <a:cs typeface="B Nazanin" pitchFamily="2" charset="-78"/>
              </a:rPr>
              <a:t>عواطف</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احساسات</a:t>
            </a:r>
            <a:r>
              <a:rPr lang="ar-SA" sz="2800" b="1" dirty="0">
                <a:cs typeface="B Nazanin" pitchFamily="2" charset="-78"/>
              </a:rPr>
              <a:t> </a:t>
            </a:r>
            <a:r>
              <a:rPr lang="ar-SA" sz="2800" dirty="0">
                <a:cs typeface="B Nazanin" pitchFamily="2" charset="-78"/>
              </a:rPr>
              <a:t>مثبت عمیق تري</a:t>
            </a:r>
            <a:r>
              <a:rPr lang="ar-SA" sz="2800" b="1" dirty="0">
                <a:cs typeface="B Nazanin" pitchFamily="2" charset="-78"/>
              </a:rPr>
              <a:t> </a:t>
            </a:r>
            <a:r>
              <a:rPr lang="ar-SA" sz="2800" dirty="0">
                <a:cs typeface="B Nazanin" pitchFamily="2" charset="-78"/>
              </a:rPr>
              <a:t>را</a:t>
            </a:r>
            <a:r>
              <a:rPr lang="ar-SA" sz="2800" b="1" dirty="0">
                <a:cs typeface="B Nazanin" pitchFamily="2" charset="-78"/>
              </a:rPr>
              <a:t> </a:t>
            </a:r>
            <a:r>
              <a:rPr lang="ar-SA" sz="2800" dirty="0">
                <a:cs typeface="B Nazanin" pitchFamily="2" charset="-78"/>
              </a:rPr>
              <a:t>تجربه</a:t>
            </a:r>
            <a:r>
              <a:rPr lang="ar-SA" sz="2800" b="1" dirty="0">
                <a:cs typeface="B Nazanin" pitchFamily="2" charset="-78"/>
              </a:rPr>
              <a:t> </a:t>
            </a:r>
            <a:r>
              <a:rPr lang="ar-SA" sz="2800" dirty="0">
                <a:cs typeface="B Nazanin" pitchFamily="2" charset="-78"/>
              </a:rPr>
              <a:t>می کنند</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از</a:t>
            </a:r>
            <a:r>
              <a:rPr lang="ar-SA" sz="2800" b="1" dirty="0">
                <a:cs typeface="B Nazanin" pitchFamily="2" charset="-78"/>
              </a:rPr>
              <a:t> </a:t>
            </a:r>
            <a:r>
              <a:rPr lang="ar-SA" sz="2800" dirty="0">
                <a:cs typeface="B Nazanin" pitchFamily="2" charset="-78"/>
              </a:rPr>
              <a:t>سلامت</a:t>
            </a:r>
            <a:r>
              <a:rPr lang="ar-SA" sz="2800" b="1" dirty="0">
                <a:cs typeface="B Nazanin" pitchFamily="2" charset="-78"/>
              </a:rPr>
              <a:t> </a:t>
            </a:r>
            <a:r>
              <a:rPr lang="ar-SA" sz="2800" dirty="0">
                <a:cs typeface="B Nazanin" pitchFamily="2" charset="-78"/>
              </a:rPr>
              <a:t>عمومی</a:t>
            </a:r>
            <a:r>
              <a:rPr lang="ar-SA" sz="2800" b="1" dirty="0">
                <a:cs typeface="B Nazanin" pitchFamily="2" charset="-78"/>
              </a:rPr>
              <a:t> </a:t>
            </a:r>
            <a:r>
              <a:rPr lang="ar-SA" sz="2800" dirty="0">
                <a:cs typeface="B Nazanin" pitchFamily="2" charset="-78"/>
              </a:rPr>
              <a:t>بالاتري برخوردارند. </a:t>
            </a:r>
            <a:r>
              <a:rPr lang="ar-SA" sz="2800" b="1" dirty="0">
                <a:cs typeface="B Nazanin" pitchFamily="2" charset="-78"/>
              </a:rPr>
              <a:t> </a:t>
            </a:r>
            <a:r>
              <a:rPr lang="ar-SA" sz="2800" dirty="0">
                <a:cs typeface="B Nazanin" pitchFamily="2" charset="-78"/>
              </a:rPr>
              <a:t>عدم</a:t>
            </a:r>
            <a:r>
              <a:rPr lang="ar-SA" sz="2800" b="1" dirty="0">
                <a:cs typeface="B Nazanin" pitchFamily="2" charset="-78"/>
              </a:rPr>
              <a:t> </a:t>
            </a:r>
            <a:r>
              <a:rPr lang="ar-SA" sz="2800" dirty="0">
                <a:cs typeface="B Nazanin" pitchFamily="2" charset="-78"/>
              </a:rPr>
              <a:t>رضایت</a:t>
            </a:r>
            <a:r>
              <a:rPr lang="ar-SA" sz="2800" b="1" dirty="0">
                <a:cs typeface="B Nazanin" pitchFamily="2" charset="-78"/>
              </a:rPr>
              <a:t> </a:t>
            </a:r>
            <a:r>
              <a:rPr lang="ar-SA" sz="2800" dirty="0">
                <a:cs typeface="B Nazanin" pitchFamily="2" charset="-78"/>
              </a:rPr>
              <a:t>از</a:t>
            </a:r>
            <a:r>
              <a:rPr lang="ar-SA" sz="2800" b="1" dirty="0">
                <a:cs typeface="B Nazanin" pitchFamily="2" charset="-78"/>
              </a:rPr>
              <a:t> </a:t>
            </a:r>
            <a:r>
              <a:rPr lang="ar-SA" sz="2800" dirty="0">
                <a:cs typeface="B Nazanin" pitchFamily="2" charset="-78"/>
              </a:rPr>
              <a:t>زندگی</a:t>
            </a:r>
            <a:r>
              <a:rPr lang="ar-SA" sz="2800" b="1" dirty="0">
                <a:cs typeface="B Nazanin" pitchFamily="2" charset="-78"/>
              </a:rPr>
              <a:t> </a:t>
            </a:r>
            <a:r>
              <a:rPr lang="ar-SA" sz="2800" dirty="0">
                <a:cs typeface="B Nazanin" pitchFamily="2" charset="-78"/>
              </a:rPr>
              <a:t>زناشویی</a:t>
            </a:r>
            <a:r>
              <a:rPr lang="ar-SA" sz="2800" b="1" dirty="0">
                <a:cs typeface="B Nazanin" pitchFamily="2" charset="-78"/>
              </a:rPr>
              <a:t> </a:t>
            </a:r>
            <a:r>
              <a:rPr lang="ar-SA" sz="2800" dirty="0">
                <a:cs typeface="B Nazanin" pitchFamily="2" charset="-78"/>
              </a:rPr>
              <a:t>با</a:t>
            </a:r>
            <a:r>
              <a:rPr lang="ar-SA" sz="2800" b="1" dirty="0">
                <a:cs typeface="B Nazanin" pitchFamily="2" charset="-78"/>
              </a:rPr>
              <a:t> </a:t>
            </a:r>
            <a:r>
              <a:rPr lang="ar-SA" sz="2800" dirty="0">
                <a:cs typeface="B Nazanin" pitchFamily="2" charset="-78"/>
              </a:rPr>
              <a:t>وضعیت سلامتی</a:t>
            </a:r>
            <a:r>
              <a:rPr lang="ar-SA" sz="2800" b="1" dirty="0">
                <a:cs typeface="B Nazanin" pitchFamily="2" charset="-78"/>
              </a:rPr>
              <a:t> </a:t>
            </a:r>
            <a:r>
              <a:rPr lang="ar-SA" sz="2800" dirty="0">
                <a:cs typeface="B Nazanin" pitchFamily="2" charset="-78"/>
              </a:rPr>
              <a:t>ضعیف تر،</a:t>
            </a:r>
            <a:r>
              <a:rPr lang="ar-SA" sz="2800" b="1" dirty="0">
                <a:cs typeface="B Nazanin" pitchFamily="2" charset="-78"/>
              </a:rPr>
              <a:t> </a:t>
            </a:r>
            <a:r>
              <a:rPr lang="ar-SA" sz="2800" dirty="0">
                <a:cs typeface="B Nazanin" pitchFamily="2" charset="-78"/>
              </a:rPr>
              <a:t>علایم</a:t>
            </a:r>
            <a:r>
              <a:rPr lang="ar-SA" sz="2800" b="1" dirty="0">
                <a:cs typeface="B Nazanin" pitchFamily="2" charset="-78"/>
              </a:rPr>
              <a:t> </a:t>
            </a:r>
            <a:r>
              <a:rPr lang="ar-SA" sz="2800" dirty="0">
                <a:cs typeface="B Nazanin" pitchFamily="2" charset="-78"/>
              </a:rPr>
              <a:t>افسردگی،</a:t>
            </a:r>
            <a:r>
              <a:rPr lang="ar-SA" sz="2800" b="1" dirty="0">
                <a:cs typeface="B Nazanin" pitchFamily="2" charset="-78"/>
              </a:rPr>
              <a:t> </a:t>
            </a:r>
            <a:r>
              <a:rPr lang="ar-SA" sz="2800" dirty="0">
                <a:cs typeface="B Nazanin" pitchFamily="2" charset="-78"/>
              </a:rPr>
              <a:t>مشکلات</a:t>
            </a:r>
            <a:r>
              <a:rPr lang="ar-SA" sz="2800" b="1" dirty="0">
                <a:cs typeface="B Nazanin" pitchFamily="2" charset="-78"/>
              </a:rPr>
              <a:t> </a:t>
            </a:r>
            <a:r>
              <a:rPr lang="ar-SA" sz="2800" dirty="0">
                <a:cs typeface="B Nazanin" pitchFamily="2" charset="-78"/>
              </a:rPr>
              <a:t>شخصیتی، رفتارهاي</a:t>
            </a:r>
            <a:r>
              <a:rPr lang="ar-SA" sz="2800" b="1" dirty="0">
                <a:cs typeface="B Nazanin" pitchFamily="2" charset="-78"/>
              </a:rPr>
              <a:t> </a:t>
            </a:r>
            <a:r>
              <a:rPr lang="ar-SA" sz="2800" dirty="0">
                <a:cs typeface="B Nazanin" pitchFamily="2" charset="-78"/>
              </a:rPr>
              <a:t>نامناسب</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وضعیت</a:t>
            </a:r>
            <a:r>
              <a:rPr lang="ar-SA" sz="2800" b="1" dirty="0">
                <a:cs typeface="B Nazanin" pitchFamily="2" charset="-78"/>
              </a:rPr>
              <a:t> </a:t>
            </a:r>
            <a:r>
              <a:rPr lang="ar-SA" sz="2800" dirty="0">
                <a:cs typeface="B Nazanin" pitchFamily="2" charset="-78"/>
              </a:rPr>
              <a:t>ضعیف</a:t>
            </a:r>
            <a:r>
              <a:rPr lang="ar-SA" sz="2800" b="1" dirty="0">
                <a:cs typeface="B Nazanin" pitchFamily="2" charset="-78"/>
              </a:rPr>
              <a:t> </a:t>
            </a:r>
            <a:r>
              <a:rPr lang="ar-SA" sz="2800" dirty="0">
                <a:cs typeface="B Nazanin" pitchFamily="2" charset="-78"/>
              </a:rPr>
              <a:t>اجتماعی</a:t>
            </a:r>
            <a:r>
              <a:rPr lang="ar-SA" sz="2800" b="1" dirty="0">
                <a:cs typeface="B Nazanin" pitchFamily="2" charset="-78"/>
              </a:rPr>
              <a:t> </a:t>
            </a:r>
            <a:r>
              <a:rPr lang="ar-SA" sz="2800" dirty="0">
                <a:cs typeface="B Nazanin" pitchFamily="2" charset="-78"/>
              </a:rPr>
              <a:t>همبسته است (مالتبای و همکاران، 2004).</a:t>
            </a:r>
            <a:r>
              <a:rPr lang="ar-SA" sz="2800" b="1" dirty="0">
                <a:cs typeface="B Nazanin" pitchFamily="2" charset="-78"/>
              </a:rPr>
              <a:t> </a:t>
            </a:r>
            <a:r>
              <a:rPr lang="ar-SA" sz="2800" dirty="0" smtClean="0">
                <a:cs typeface="B Nazanin" pitchFamily="2" charset="-78"/>
              </a:rPr>
              <a:t>در</a:t>
            </a:r>
            <a:r>
              <a:rPr lang="ar-SA" sz="2800" b="1" dirty="0" smtClean="0">
                <a:cs typeface="B Nazanin" pitchFamily="2" charset="-78"/>
              </a:rPr>
              <a:t> </a:t>
            </a:r>
            <a:r>
              <a:rPr lang="ar-SA" sz="2800" dirty="0">
                <a:cs typeface="B Nazanin" pitchFamily="2" charset="-78"/>
              </a:rPr>
              <a:t>مقابل</a:t>
            </a:r>
            <a:r>
              <a:rPr lang="ar-SA" sz="2800" b="1" dirty="0">
                <a:cs typeface="B Nazanin" pitchFamily="2" charset="-78"/>
              </a:rPr>
              <a:t> </a:t>
            </a:r>
            <a:r>
              <a:rPr lang="ar-SA" sz="2800" dirty="0">
                <a:cs typeface="B Nazanin" pitchFamily="2" charset="-78"/>
              </a:rPr>
              <a:t>رضایتمندي</a:t>
            </a:r>
            <a:r>
              <a:rPr lang="ar-SA" sz="2800" b="1" dirty="0">
                <a:cs typeface="B Nazanin" pitchFamily="2" charset="-78"/>
              </a:rPr>
              <a:t> </a:t>
            </a:r>
            <a:r>
              <a:rPr lang="ar-SA" sz="2800" dirty="0">
                <a:cs typeface="B Nazanin" pitchFamily="2" charset="-78"/>
              </a:rPr>
              <a:t>زناشویی</a:t>
            </a:r>
            <a:r>
              <a:rPr lang="ar-SA" sz="2800" b="1" dirty="0">
                <a:cs typeface="B Nazanin" pitchFamily="2" charset="-78"/>
              </a:rPr>
              <a:t> </a:t>
            </a:r>
            <a:r>
              <a:rPr lang="ar-SA" sz="2800" dirty="0">
                <a:cs typeface="B Nazanin" pitchFamily="2" charset="-78"/>
              </a:rPr>
              <a:t>با کاهش</a:t>
            </a:r>
            <a:r>
              <a:rPr lang="ar-SA" sz="2800" b="1" dirty="0">
                <a:cs typeface="B Nazanin" pitchFamily="2" charset="-78"/>
              </a:rPr>
              <a:t> </a:t>
            </a:r>
            <a:r>
              <a:rPr lang="ar-SA" sz="2800" dirty="0">
                <a:cs typeface="B Nazanin" pitchFamily="2" charset="-78"/>
              </a:rPr>
              <a:t>خطر</a:t>
            </a:r>
            <a:r>
              <a:rPr lang="ar-SA" sz="2800" b="1" dirty="0">
                <a:cs typeface="B Nazanin" pitchFamily="2" charset="-78"/>
              </a:rPr>
              <a:t> </a:t>
            </a:r>
            <a:r>
              <a:rPr lang="ar-SA" sz="2800" dirty="0">
                <a:cs typeface="B Nazanin" pitchFamily="2" charset="-78"/>
              </a:rPr>
              <a:t>ابتلا</a:t>
            </a:r>
            <a:r>
              <a:rPr lang="ar-SA" sz="2800" b="1" dirty="0">
                <a:cs typeface="B Nazanin" pitchFamily="2" charset="-78"/>
              </a:rPr>
              <a:t> </a:t>
            </a:r>
            <a:r>
              <a:rPr lang="ar-SA" sz="2800" dirty="0">
                <a:cs typeface="B Nazanin" pitchFamily="2" charset="-78"/>
              </a:rPr>
              <a:t>به</a:t>
            </a:r>
            <a:r>
              <a:rPr lang="ar-SA" sz="2800" b="1" dirty="0">
                <a:cs typeface="B Nazanin" pitchFamily="2" charset="-78"/>
              </a:rPr>
              <a:t> </a:t>
            </a:r>
            <a:r>
              <a:rPr lang="ar-SA" sz="2800" dirty="0">
                <a:cs typeface="B Nazanin" pitchFamily="2" charset="-78"/>
              </a:rPr>
              <a:t>افسردگی</a:t>
            </a:r>
            <a:r>
              <a:rPr lang="ar-SA" sz="2800" b="1" dirty="0">
                <a:cs typeface="B Nazanin" pitchFamily="2" charset="-78"/>
              </a:rPr>
              <a:t> </a:t>
            </a:r>
            <a:r>
              <a:rPr lang="ar-SA" sz="2800" dirty="0">
                <a:cs typeface="B Nazanin" pitchFamily="2" charset="-78"/>
              </a:rPr>
              <a:t>همراه</a:t>
            </a:r>
            <a:r>
              <a:rPr lang="ar-SA" sz="2800" b="1" dirty="0">
                <a:cs typeface="B Nazanin" pitchFamily="2" charset="-78"/>
              </a:rPr>
              <a:t> </a:t>
            </a:r>
            <a:r>
              <a:rPr lang="ar-SA" sz="2800" dirty="0">
                <a:cs typeface="B Nazanin" pitchFamily="2" charset="-78"/>
              </a:rPr>
              <a:t>است.</a:t>
            </a:r>
            <a:r>
              <a:rPr lang="ar-SA" sz="2800" b="1" dirty="0">
                <a:cs typeface="B Nazanin" pitchFamily="2" charset="-78"/>
              </a:rPr>
              <a:t> </a:t>
            </a:r>
            <a:r>
              <a:rPr lang="ar-SA" sz="2800" dirty="0">
                <a:cs typeface="B Nazanin" pitchFamily="2" charset="-78"/>
              </a:rPr>
              <a:t>همسرانی</a:t>
            </a:r>
            <a:r>
              <a:rPr lang="ar-SA" sz="2800" b="1" dirty="0">
                <a:cs typeface="B Nazanin" pitchFamily="2" charset="-78"/>
              </a:rPr>
              <a:t> </a:t>
            </a:r>
            <a:r>
              <a:rPr lang="ar-SA" sz="2800" dirty="0">
                <a:cs typeface="B Nazanin" pitchFamily="2" charset="-78"/>
              </a:rPr>
              <a:t>که اختلاف</a:t>
            </a:r>
            <a:r>
              <a:rPr lang="ar-SA" sz="2800" b="1" dirty="0">
                <a:cs typeface="B Nazanin" pitchFamily="2" charset="-78"/>
              </a:rPr>
              <a:t> </a:t>
            </a:r>
            <a:r>
              <a:rPr lang="ar-SA" sz="2800" dirty="0">
                <a:cs typeface="B Nazanin" pitchFamily="2" charset="-78"/>
              </a:rPr>
              <a:t>دارند،</a:t>
            </a:r>
            <a:r>
              <a:rPr lang="ar-SA" sz="2800" b="1" dirty="0">
                <a:cs typeface="B Nazanin" pitchFamily="2" charset="-78"/>
              </a:rPr>
              <a:t> </a:t>
            </a:r>
            <a:r>
              <a:rPr lang="ar-SA" sz="2800" dirty="0">
                <a:cs typeface="B Nazanin" pitchFamily="2" charset="-78"/>
              </a:rPr>
              <a:t>افسرده تر</a:t>
            </a:r>
            <a:r>
              <a:rPr lang="ar-SA" sz="2800" b="1" dirty="0">
                <a:cs typeface="B Nazanin" pitchFamily="2" charset="-78"/>
              </a:rPr>
              <a:t> </a:t>
            </a:r>
            <a:r>
              <a:rPr lang="ar-SA" sz="2800" dirty="0">
                <a:cs typeface="B Nazanin" pitchFamily="2" charset="-78"/>
              </a:rPr>
              <a:t>هستند</a:t>
            </a:r>
            <a:r>
              <a:rPr lang="ar-SA" sz="2800" b="1" dirty="0">
                <a:cs typeface="B Nazanin" pitchFamily="2" charset="-78"/>
              </a:rPr>
              <a:t> </a:t>
            </a:r>
            <a:r>
              <a:rPr lang="ar-SA" sz="2800" dirty="0">
                <a:cs typeface="B Nazanin" pitchFamily="2" charset="-78"/>
              </a:rPr>
              <a:t>و</a:t>
            </a:r>
            <a:r>
              <a:rPr lang="ar-SA" sz="2800" b="1" dirty="0">
                <a:cs typeface="B Nazanin" pitchFamily="2" charset="-78"/>
              </a:rPr>
              <a:t> </a:t>
            </a:r>
            <a:r>
              <a:rPr lang="ar-SA" sz="2800" dirty="0">
                <a:cs typeface="B Nazanin" pitchFamily="2" charset="-78"/>
              </a:rPr>
              <a:t>رفتار</a:t>
            </a:r>
            <a:r>
              <a:rPr lang="ar-SA" sz="2800" b="1" dirty="0">
                <a:cs typeface="B Nazanin" pitchFamily="2" charset="-78"/>
              </a:rPr>
              <a:t> </a:t>
            </a:r>
            <a:r>
              <a:rPr lang="ar-SA" sz="2800" dirty="0">
                <a:cs typeface="B Nazanin" pitchFamily="2" charset="-78"/>
              </a:rPr>
              <a:t>خصمانه</a:t>
            </a:r>
            <a:r>
              <a:rPr lang="ar-SA" sz="2800" b="1" dirty="0">
                <a:cs typeface="B Nazanin" pitchFamily="2" charset="-78"/>
              </a:rPr>
              <a:t> </a:t>
            </a:r>
            <a:r>
              <a:rPr lang="ar-SA" sz="2800" dirty="0">
                <a:cs typeface="B Nazanin" pitchFamily="2" charset="-78"/>
              </a:rPr>
              <a:t>تر</a:t>
            </a:r>
            <a:r>
              <a:rPr lang="ar-SA" sz="2800" b="1" dirty="0">
                <a:cs typeface="B Nazanin" pitchFamily="2" charset="-78"/>
              </a:rPr>
              <a:t> </a:t>
            </a:r>
            <a:r>
              <a:rPr lang="ar-SA" sz="2800" dirty="0">
                <a:cs typeface="B Nazanin" pitchFamily="2" charset="-78"/>
              </a:rPr>
              <a:t>وخلقی</a:t>
            </a:r>
            <a:r>
              <a:rPr lang="ar-SA" sz="2800" b="1" dirty="0">
                <a:cs typeface="B Nazanin" pitchFamily="2" charset="-78"/>
              </a:rPr>
              <a:t> </a:t>
            </a:r>
            <a:r>
              <a:rPr lang="ar-SA" sz="2800" dirty="0">
                <a:cs typeface="B Nazanin" pitchFamily="2" charset="-78"/>
              </a:rPr>
              <a:t>مضطرب تر</a:t>
            </a:r>
            <a:r>
              <a:rPr lang="ar-SA" sz="2800" b="1" dirty="0">
                <a:cs typeface="B Nazanin" pitchFamily="2" charset="-78"/>
              </a:rPr>
              <a:t> </a:t>
            </a:r>
            <a:r>
              <a:rPr lang="ar-SA" sz="2800" dirty="0">
                <a:cs typeface="B Nazanin" pitchFamily="2" charset="-78"/>
              </a:rPr>
              <a:t>دارند (برامت و همکاران، 2000). </a:t>
            </a:r>
            <a:endParaRPr lang="fa-IR" sz="2800" dirty="0">
              <a:cs typeface="B Nazanin" panose="00000400000000000000" pitchFamily="2" charset="-78"/>
            </a:endParaRPr>
          </a:p>
        </p:txBody>
      </p:sp>
      <p:sp>
        <p:nvSpPr>
          <p:cNvPr id="9" name="TextBox 8"/>
          <p:cNvSpPr txBox="1"/>
          <p:nvPr/>
        </p:nvSpPr>
        <p:spPr>
          <a:xfrm>
            <a:off x="1004868" y="5671390"/>
            <a:ext cx="9601200" cy="6309420"/>
          </a:xfrm>
          <a:prstGeom prst="rect">
            <a:avLst/>
          </a:prstGeom>
          <a:noFill/>
          <a:ln>
            <a:solidFill>
              <a:schemeClr val="bg1">
                <a:lumMod val="95000"/>
              </a:schemeClr>
            </a:solidFill>
          </a:ln>
        </p:spPr>
        <p:txBody>
          <a:bodyPr wrap="square" rtlCol="0" anchor="ctr">
            <a:spAutoFit/>
          </a:bodyPr>
          <a:lstStyle/>
          <a:p>
            <a:pPr algn="ctr"/>
            <a:r>
              <a:rPr lang="fa-IR" sz="4000" dirty="0" smtClean="0">
                <a:cs typeface="B Farnaz" panose="00000400000000000000" pitchFamily="2" charset="-78"/>
              </a:rPr>
              <a:t>روش پژوهش</a:t>
            </a:r>
            <a:endParaRPr lang="fa-IR" dirty="0">
              <a:cs typeface="B Nazanin" panose="00000400000000000000" pitchFamily="2" charset="-78"/>
            </a:endParaRPr>
          </a:p>
          <a:p>
            <a:pPr algn="just" rtl="1"/>
            <a:r>
              <a:rPr lang="ar-SA" sz="2800" dirty="0">
                <a:cs typeface="B Nazanin" pitchFamily="2" charset="-78"/>
              </a:rPr>
              <a:t>پژوهش حاضر توصیفی بوده و به شیوه پژوهش پیمایش(زمینه یابی) صورت گرفته است. جامعه آماری شامل مادران دارای فرزند شیرخوار است که به مرکز بهداشت شماره 4 شهرستان کرج مراجعه می نمودند که مشتمل بر 141 نفربودند. مطابق با جدول مورگان برای تعیین حجم نمونه از میان آنها 103 نفر به عنوان نمونه برگزیده شدند. نمونه گیری به روش تصادفی </a:t>
            </a:r>
            <a:r>
              <a:rPr lang="ar-SA" sz="2800" dirty="0" smtClean="0">
                <a:cs typeface="B Nazanin" pitchFamily="2" charset="-78"/>
              </a:rPr>
              <a:t>ساده</a:t>
            </a:r>
            <a:r>
              <a:rPr lang="en-US" sz="2800" dirty="0" smtClean="0">
                <a:cs typeface="B Nazanin" pitchFamily="2" charset="-78"/>
              </a:rPr>
              <a:t> </a:t>
            </a:r>
            <a:r>
              <a:rPr lang="ar-SA" sz="2800" dirty="0" smtClean="0">
                <a:cs typeface="B Nazanin" pitchFamily="2" charset="-78"/>
              </a:rPr>
              <a:t>انجام </a:t>
            </a:r>
            <a:r>
              <a:rPr lang="ar-SA" sz="2800" dirty="0">
                <a:cs typeface="B Nazanin" pitchFamily="2" charset="-78"/>
              </a:rPr>
              <a:t>شد. هدف پژوهش به زبانی ساده و مطابق با فهم تمامی افراد با سطح دانش متفاوت، برای تک تک اعضای نمونه شرح داده شد و توافق حاصل شد که در دو نوبت به همکاری بپردازند. </a:t>
            </a:r>
            <a:r>
              <a:rPr lang="ar-SA" sz="2800" dirty="0" smtClean="0">
                <a:cs typeface="B Nazanin" pitchFamily="2" charset="-78"/>
              </a:rPr>
              <a:t>براي </a:t>
            </a:r>
            <a:r>
              <a:rPr lang="ar-SA" sz="2800" dirty="0">
                <a:cs typeface="B Nazanin" pitchFamily="2" charset="-78"/>
              </a:rPr>
              <a:t>ارزيابي ميزان رضايتمندي زناشويي آزمودني ها، از فرم کوتاه پرسشنامه رضايتمندي </a:t>
            </a:r>
            <a:r>
              <a:rPr lang="ar-SA" sz="2800" dirty="0" smtClean="0">
                <a:cs typeface="B Nazanin" pitchFamily="2" charset="-78"/>
              </a:rPr>
              <a:t>زناشويي انريچ (انريچ، 1988، به نقل از اولسون، 1996) استفاده</a:t>
            </a:r>
            <a:r>
              <a:rPr lang="en-US" sz="2800" dirty="0" smtClean="0">
                <a:cs typeface="B Nazanin" pitchFamily="2" charset="-78"/>
              </a:rPr>
              <a:t> </a:t>
            </a:r>
            <a:r>
              <a:rPr lang="fa-IR" sz="2800" dirty="0">
                <a:cs typeface="B Nazanin" pitchFamily="2" charset="-78"/>
              </a:rPr>
              <a:t> </a:t>
            </a:r>
            <a:r>
              <a:rPr lang="fa-IR" sz="2800" dirty="0" smtClean="0">
                <a:cs typeface="B Nazanin" pitchFamily="2" charset="-78"/>
              </a:rPr>
              <a:t>شد. مشابه تحقیقاتی </a:t>
            </a:r>
            <a:r>
              <a:rPr lang="fa-IR" sz="2800" dirty="0">
                <a:cs typeface="B Nazanin" pitchFamily="2" charset="-78"/>
              </a:rPr>
              <a:t>که شامل مرور زمان می </a:t>
            </a:r>
            <a:r>
              <a:rPr lang="fa-IR" sz="2800" dirty="0" smtClean="0">
                <a:cs typeface="B Nazanin" pitchFamily="2" charset="-78"/>
              </a:rPr>
              <a:t>شوند، </a:t>
            </a:r>
            <a:r>
              <a:rPr lang="fa-IR" sz="2800" dirty="0">
                <a:cs typeface="B Nazanin" pitchFamily="2" charset="-78"/>
              </a:rPr>
              <a:t>افت نمونه در این پژوهش نیز </a:t>
            </a:r>
            <a:r>
              <a:rPr lang="fa-IR" sz="2800" dirty="0" smtClean="0">
                <a:cs typeface="B Nazanin" pitchFamily="2" charset="-78"/>
              </a:rPr>
              <a:t>صورت گرفت، در نتیجه 89 </a:t>
            </a:r>
            <a:r>
              <a:rPr lang="fa-IR" sz="2800" dirty="0">
                <a:cs typeface="B Nazanin" pitchFamily="2" charset="-78"/>
              </a:rPr>
              <a:t>مادر پس از دوران شیردهی به پرسشنامه پاسخ دادند. </a:t>
            </a:r>
            <a:r>
              <a:rPr lang="fa-IR" sz="2800" dirty="0" smtClean="0">
                <a:cs typeface="B Nazanin" pitchFamily="2" charset="-78"/>
              </a:rPr>
              <a:t>نتایج با </a:t>
            </a:r>
            <a:r>
              <a:rPr lang="fa-IR" sz="2800" dirty="0">
                <a:cs typeface="B Nazanin" pitchFamily="2" charset="-78"/>
              </a:rPr>
              <a:t>استفاده از نرم افزار آماری </a:t>
            </a:r>
            <a:r>
              <a:rPr lang="en-US" sz="2800" dirty="0" err="1" smtClean="0">
                <a:cs typeface="B Nazanin" pitchFamily="2" charset="-78"/>
              </a:rPr>
              <a:t>spss</a:t>
            </a:r>
            <a:r>
              <a:rPr lang="fa-IR" sz="2800" dirty="0" smtClean="0">
                <a:cs typeface="B Nazanin" pitchFamily="2" charset="-78"/>
              </a:rPr>
              <a:t>مورد تجزیه </a:t>
            </a:r>
            <a:r>
              <a:rPr lang="fa-IR" sz="2800" dirty="0">
                <a:cs typeface="B Nazanin" pitchFamily="2" charset="-78"/>
              </a:rPr>
              <a:t>و تحلیل </a:t>
            </a:r>
            <a:r>
              <a:rPr lang="fa-IR" sz="2800" dirty="0" smtClean="0">
                <a:cs typeface="B Nazanin" pitchFamily="2" charset="-78"/>
              </a:rPr>
              <a:t>آماری قرار گرفت</a:t>
            </a:r>
            <a:r>
              <a:rPr lang="fa-IR" sz="2800" dirty="0">
                <a:cs typeface="B Nazanin" pitchFamily="2" charset="-78"/>
              </a:rPr>
              <a:t>. داده ها به دو صورت توصیفی و استنباطی تحلیل شدند. از آمار توصیفی برای محاسبه میانگین و انحراف معیار و آمار استنباطی برای مقایسه میانگین ها سود جستیم</a:t>
            </a:r>
            <a:r>
              <a:rPr lang="fa-IR" sz="2800" dirty="0" smtClean="0">
                <a:cs typeface="B Nazanin" pitchFamily="2" charset="-78"/>
              </a:rPr>
              <a:t>.</a:t>
            </a:r>
            <a:endParaRPr lang="en-US" sz="2800" dirty="0">
              <a:cs typeface="B Nazanin" pitchFamily="2" charset="-78"/>
            </a:endParaRPr>
          </a:p>
        </p:txBody>
      </p:sp>
      <p:sp>
        <p:nvSpPr>
          <p:cNvPr id="10" name="TextBox 9"/>
          <p:cNvSpPr txBox="1"/>
          <p:nvPr/>
        </p:nvSpPr>
        <p:spPr>
          <a:xfrm>
            <a:off x="1004868" y="12191429"/>
            <a:ext cx="9601200" cy="5294398"/>
          </a:xfrm>
          <a:prstGeom prst="rect">
            <a:avLst/>
          </a:prstGeom>
          <a:noFill/>
          <a:ln>
            <a:solidFill>
              <a:schemeClr val="bg1">
                <a:lumMod val="95000"/>
              </a:schemeClr>
            </a:solidFill>
          </a:ln>
        </p:spPr>
        <p:txBody>
          <a:bodyPr wrap="square" rtlCol="0" anchor="ctr">
            <a:spAutoFit/>
          </a:bodyPr>
          <a:lstStyle/>
          <a:p>
            <a:pPr algn="ctr"/>
            <a:r>
              <a:rPr lang="fa-IR" sz="4000" dirty="0" smtClean="0">
                <a:cs typeface="B Farnaz" panose="00000400000000000000" pitchFamily="2" charset="-78"/>
              </a:rPr>
              <a:t>نتایج</a:t>
            </a:r>
          </a:p>
          <a:p>
            <a:pPr algn="r" rtl="1"/>
            <a:r>
              <a:rPr lang="fa-IR" sz="2800" b="1" dirty="0" smtClean="0">
                <a:cs typeface="B Nazanin" pitchFamily="2" charset="-78"/>
              </a:rPr>
              <a:t>جدول 1-خلاصه </a:t>
            </a:r>
            <a:r>
              <a:rPr lang="fa-IR" sz="2800" b="1" dirty="0">
                <a:cs typeface="B Nazanin" pitchFamily="2" charset="-78"/>
              </a:rPr>
              <a:t>نتایج محاسبه </a:t>
            </a:r>
            <a:r>
              <a:rPr lang="en-US" sz="2800" b="1" dirty="0">
                <a:cs typeface="B Nazanin" pitchFamily="2" charset="-78"/>
              </a:rPr>
              <a:t>t</a:t>
            </a:r>
            <a:r>
              <a:rPr lang="fa-IR" sz="2800" b="1" dirty="0">
                <a:cs typeface="B Nazanin" pitchFamily="2" charset="-78"/>
              </a:rPr>
              <a:t> برای نمرات رضایت زناشویی</a:t>
            </a:r>
            <a:endParaRPr lang="fa-IR" sz="2800" dirty="0" smtClean="0">
              <a:cs typeface="B Nazanin" panose="00000400000000000000" pitchFamily="2" charset="-78"/>
            </a:endParaRPr>
          </a:p>
          <a:p>
            <a:pPr algn="ctr" rtl="1"/>
            <a:endParaRPr lang="fa-IR" sz="2800" dirty="0" smtClean="0">
              <a:cs typeface="B Nazanin" panose="00000400000000000000" pitchFamily="2" charset="-78"/>
            </a:endParaRPr>
          </a:p>
          <a:p>
            <a:pPr algn="ctr"/>
            <a:endParaRPr lang="en-US" dirty="0" smtClean="0">
              <a:cs typeface="B Nazanin" panose="00000400000000000000" pitchFamily="2" charset="-78"/>
            </a:endParaRPr>
          </a:p>
          <a:p>
            <a:pPr algn="ctr"/>
            <a:endParaRPr lang="fa-IR" dirty="0">
              <a:cs typeface="B Nazanin" panose="00000400000000000000" pitchFamily="2" charset="-78"/>
            </a:endParaRPr>
          </a:p>
          <a:p>
            <a:pPr algn="r"/>
            <a:endParaRPr lang="fa-IR" sz="2800" dirty="0">
              <a:cs typeface="B Nazanin" panose="00000400000000000000" pitchFamily="2" charset="-78"/>
            </a:endParaRPr>
          </a:p>
          <a:p>
            <a:pPr algn="just" rtl="1"/>
            <a:r>
              <a:rPr lang="fa-IR" sz="2800" dirty="0">
                <a:cs typeface="B Nazanin" pitchFamily="2" charset="-78"/>
              </a:rPr>
              <a:t>با توجه به جدول </a:t>
            </a:r>
            <a:r>
              <a:rPr lang="fa-IR" sz="2800" dirty="0" smtClean="0">
                <a:cs typeface="B Nazanin" pitchFamily="2" charset="-78"/>
              </a:rPr>
              <a:t>مقدار </a:t>
            </a:r>
            <a:r>
              <a:rPr lang="en-US" sz="2800" dirty="0">
                <a:cs typeface="B Nazanin" pitchFamily="2" charset="-78"/>
              </a:rPr>
              <a:t>t</a:t>
            </a:r>
            <a:r>
              <a:rPr lang="fa-IR" sz="2800" dirty="0">
                <a:cs typeface="B Nazanin" pitchFamily="2" charset="-78"/>
              </a:rPr>
              <a:t>  محاسبه شده </a:t>
            </a:r>
            <a:r>
              <a:rPr lang="fa-IR" sz="2800" dirty="0" smtClean="0">
                <a:cs typeface="B Nazanin" pitchFamily="2" charset="-78"/>
              </a:rPr>
              <a:t>2/47  </a:t>
            </a:r>
            <a:r>
              <a:rPr lang="fa-IR" sz="2800" dirty="0">
                <a:cs typeface="B Nazanin" pitchFamily="2" charset="-78"/>
              </a:rPr>
              <a:t>و از</a:t>
            </a:r>
            <a:r>
              <a:rPr lang="en-US" sz="2800" dirty="0">
                <a:cs typeface="B Nazanin" pitchFamily="2" charset="-78"/>
              </a:rPr>
              <a:t>t </a:t>
            </a:r>
            <a:r>
              <a:rPr lang="fa-IR" sz="2800" dirty="0">
                <a:cs typeface="B Nazanin" pitchFamily="2" charset="-78"/>
              </a:rPr>
              <a:t> جدول 5%=α با درجه آزادی88برابر 671 /1 بزرگتر است فرض صفر رد می شود و </a:t>
            </a:r>
            <a:r>
              <a:rPr lang="ar-SA" sz="2800" dirty="0" smtClean="0">
                <a:latin typeface="Times New Roman"/>
                <a:ea typeface="Times New Roman"/>
                <a:cs typeface="B Nazanin"/>
              </a:rPr>
              <a:t>فرض </a:t>
            </a:r>
            <a:r>
              <a:rPr lang="ar-SA" sz="2800" dirty="0">
                <a:latin typeface="Times New Roman"/>
                <a:ea typeface="Times New Roman"/>
                <a:cs typeface="B Nazanin"/>
              </a:rPr>
              <a:t>پژوهش </a:t>
            </a:r>
            <a:r>
              <a:rPr lang="fa-IR" sz="2800" dirty="0" smtClean="0">
                <a:latin typeface="Times New Roman"/>
                <a:ea typeface="Times New Roman"/>
                <a:cs typeface="B Nazanin"/>
              </a:rPr>
              <a:t>مبنی </a:t>
            </a:r>
            <a:r>
              <a:rPr lang="ar-SA" sz="2800" dirty="0" smtClean="0">
                <a:latin typeface="Times New Roman"/>
                <a:ea typeface="Times New Roman"/>
                <a:cs typeface="B Nazanin"/>
              </a:rPr>
              <a:t>بر اینکه </a:t>
            </a:r>
            <a:r>
              <a:rPr lang="ar-SA" sz="2800" dirty="0">
                <a:latin typeface="Times New Roman"/>
                <a:ea typeface="Times New Roman"/>
                <a:cs typeface="B Nazanin"/>
              </a:rPr>
              <a:t>میزان رضایت زناشویی در دوران شیردهی کاهش می یابد</a:t>
            </a:r>
            <a:r>
              <a:rPr lang="fa-IR" sz="2800" dirty="0" smtClean="0">
                <a:cs typeface="B Nazanin" pitchFamily="2" charset="-78"/>
              </a:rPr>
              <a:t> </a:t>
            </a:r>
            <a:r>
              <a:rPr lang="fa-IR" sz="2800" dirty="0">
                <a:cs typeface="B Nazanin" pitchFamily="2" charset="-78"/>
              </a:rPr>
              <a:t>تایید می گردد. بنابراین می توان اینگونه برداشت کرد میزان زضایت زناشویی در دوران شیردهی کاهش می یابد</a:t>
            </a:r>
            <a:r>
              <a:rPr lang="fa-IR" sz="2800" dirty="0" smtClean="0">
                <a:cs typeface="B Nazanin" pitchFamily="2" charset="-78"/>
              </a:rPr>
              <a:t>.</a:t>
            </a:r>
            <a:endParaRPr lang="fa-IR" sz="2800" dirty="0" smtClean="0">
              <a:cs typeface="B Nazanin" panose="00000400000000000000" pitchFamily="2" charset="-78"/>
            </a:endParaRPr>
          </a:p>
        </p:txBody>
      </p:sp>
      <p:sp>
        <p:nvSpPr>
          <p:cNvPr id="11" name="TextBox 10"/>
          <p:cNvSpPr txBox="1"/>
          <p:nvPr/>
        </p:nvSpPr>
        <p:spPr>
          <a:xfrm>
            <a:off x="1004868" y="18482821"/>
            <a:ext cx="9601200" cy="4708981"/>
          </a:xfrm>
          <a:prstGeom prst="rect">
            <a:avLst/>
          </a:prstGeom>
          <a:noFill/>
          <a:ln>
            <a:solidFill>
              <a:schemeClr val="bg1">
                <a:lumMod val="95000"/>
              </a:schemeClr>
            </a:solidFill>
          </a:ln>
        </p:spPr>
        <p:txBody>
          <a:bodyPr wrap="square" rtlCol="0" anchor="ctr">
            <a:spAutoFit/>
          </a:bodyPr>
          <a:lstStyle/>
          <a:p>
            <a:pPr algn="ctr"/>
            <a:r>
              <a:rPr lang="fa-IR" sz="4000" dirty="0" smtClean="0">
                <a:cs typeface="B Farnaz" panose="00000400000000000000" pitchFamily="2" charset="-78"/>
              </a:rPr>
              <a:t>منابع</a:t>
            </a:r>
            <a:endParaRPr lang="fa-IR" sz="2400" dirty="0" smtClean="0">
              <a:cs typeface="B Nazanin" panose="00000400000000000000" pitchFamily="2" charset="-78"/>
            </a:endParaRPr>
          </a:p>
          <a:p>
            <a:pPr algn="r"/>
            <a:r>
              <a:rPr lang="ar-SA" sz="2000" dirty="0" smtClean="0">
                <a:cs typeface="B Nazanin" pitchFamily="2" charset="-78"/>
              </a:rPr>
              <a:t>کجباف، م ب؛ آقايي،الف؛ کاوياني، ر. 1383.  بررسي رابطه بين ميزان رضايت زناشويي والدين و بروز </a:t>
            </a:r>
            <a:endParaRPr lang="fa-IR" sz="2000" dirty="0" smtClean="0">
              <a:cs typeface="B Nazanin" pitchFamily="2" charset="-78"/>
            </a:endParaRPr>
          </a:p>
          <a:p>
            <a:pPr algn="r" rtl="1"/>
            <a:r>
              <a:rPr lang="ar-SA" sz="2000" dirty="0" smtClean="0">
                <a:cs typeface="B Nazanin" pitchFamily="2" charset="-78"/>
              </a:rPr>
              <a:t>اختلالات </a:t>
            </a:r>
            <a:r>
              <a:rPr lang="ar-SA" sz="2000" dirty="0">
                <a:cs typeface="B Nazanin" pitchFamily="2" charset="-78"/>
              </a:rPr>
              <a:t>رفتاري دختران. مقاله پژوهشي، مجله مطالعات زنان، سال دوم، شماره 4 22-3. </a:t>
            </a:r>
            <a:endParaRPr lang="fa-IR" sz="2000" dirty="0" smtClean="0">
              <a:cs typeface="B Nazanin" pitchFamily="2" charset="-78"/>
            </a:endParaRPr>
          </a:p>
          <a:p>
            <a:pPr algn="r" rtl="1"/>
            <a:r>
              <a:rPr lang="ar-SA" sz="2000" dirty="0">
                <a:cs typeface="B Nazanin" pitchFamily="2" charset="-78"/>
              </a:rPr>
              <a:t>گرین،ج؛ الیویرا، م،1383. </a:t>
            </a:r>
            <a:r>
              <a:rPr lang="ar-SA" sz="2000" i="1" dirty="0">
                <a:cs typeface="B Nazanin" pitchFamily="2" charset="-78"/>
              </a:rPr>
              <a:t>کاربردآزمون های آماری در پژوهش های علوم رفتاری</a:t>
            </a:r>
            <a:r>
              <a:rPr lang="ar-SA" sz="2000" dirty="0">
                <a:cs typeface="B Nazanin" pitchFamily="2" charset="-78"/>
              </a:rPr>
              <a:t>.ترجمه: ع دلاور؛ م پژهان. تهران. نشر </a:t>
            </a:r>
            <a:r>
              <a:rPr lang="ar-SA" sz="2000" dirty="0" smtClean="0">
                <a:cs typeface="B Nazanin" pitchFamily="2" charset="-78"/>
              </a:rPr>
              <a:t>ارسباران</a:t>
            </a:r>
            <a:endParaRPr lang="fa-IR" sz="2000" dirty="0" smtClean="0">
              <a:cs typeface="B Nazanin" pitchFamily="2" charset="-78"/>
            </a:endParaRPr>
          </a:p>
          <a:p>
            <a:pPr algn="r" rtl="1"/>
            <a:r>
              <a:rPr lang="fa-IR" sz="2000" dirty="0">
                <a:cs typeface="B Nazanin" pitchFamily="2" charset="-78"/>
              </a:rPr>
              <a:t>ماسن، ه؛  کيگان، پ؛  نوستون ج؛  کارول، الف؛ کانجر، ج. 1372. رشد و شخصيت کودک. ترجمه: م ياسايي. تهران. نشر مرکز. 783.</a:t>
            </a:r>
          </a:p>
          <a:p>
            <a:pPr algn="r" rtl="1"/>
            <a:r>
              <a:rPr lang="fa-IR" sz="2000" dirty="0">
                <a:cs typeface="B Nazanin" pitchFamily="2" charset="-78"/>
              </a:rPr>
              <a:t>محمدي، م؛ ياوريان، ر؛ عارفي، م. 1389. بررسي مقايسه اي سلامت روان واميد به زندگي زنان شاغل و غيرشاغل استان آذربايجان غربي، مقاله پژوهشي، ماهنامه دانشکده پرستاري و مامايي اروميه، دوره 9 .34-9. </a:t>
            </a:r>
            <a:endParaRPr lang="fa-IR" sz="2000" dirty="0" smtClean="0">
              <a:cs typeface="B Nazanin" pitchFamily="2" charset="-78"/>
            </a:endParaRPr>
          </a:p>
          <a:p>
            <a:pPr lvl="0" rtl="1"/>
            <a:r>
              <a:rPr lang="en-US" sz="2000" dirty="0"/>
              <a:t> </a:t>
            </a:r>
            <a:r>
              <a:rPr lang="en-US" sz="2000" dirty="0" smtClean="0"/>
              <a:t>Ellis </a:t>
            </a:r>
            <a:r>
              <a:rPr lang="en-US" sz="2000" dirty="0"/>
              <a:t>A . 1989. Rational-Emotive Couples Therapy. New York: </a:t>
            </a:r>
            <a:r>
              <a:rPr lang="en-US" sz="2000" dirty="0" err="1"/>
              <a:t>Pargman</a:t>
            </a:r>
            <a:r>
              <a:rPr lang="en-US" sz="2000" dirty="0"/>
              <a:t> Press</a:t>
            </a:r>
            <a:r>
              <a:rPr lang="en-US" sz="2000" dirty="0" smtClean="0"/>
              <a:t>.</a:t>
            </a:r>
            <a:r>
              <a:rPr lang="en-US" sz="2000" dirty="0" smtClean="0"/>
              <a:t>.</a:t>
            </a:r>
            <a:endParaRPr lang="fa-IR" sz="2000" dirty="0" smtClean="0"/>
          </a:p>
          <a:p>
            <a:pPr lvl="0"/>
            <a:r>
              <a:rPr lang="en-US" sz="2000" dirty="0"/>
              <a:t>Myers DG, </a:t>
            </a:r>
            <a:r>
              <a:rPr lang="en-US" sz="2000" dirty="0" smtClean="0"/>
              <a:t>Diner </a:t>
            </a:r>
            <a:r>
              <a:rPr lang="en-US" sz="2000" dirty="0"/>
              <a:t>ED .1995</a:t>
            </a:r>
            <a:r>
              <a:rPr lang="en-US" sz="2000" i="1" dirty="0"/>
              <a:t>. Who is happy? </a:t>
            </a:r>
            <a:r>
              <a:rPr lang="en-US" sz="2000" dirty="0"/>
              <a:t>Psychological Science  </a:t>
            </a:r>
          </a:p>
          <a:p>
            <a:pPr rtl="1"/>
            <a:r>
              <a:rPr lang="en-US" sz="2000" dirty="0" err="1"/>
              <a:t>Maltby</a:t>
            </a:r>
            <a:r>
              <a:rPr lang="en-US" sz="2000" dirty="0"/>
              <a:t> J, Day L, McCutcheon LE, Gillett R, </a:t>
            </a:r>
            <a:r>
              <a:rPr lang="en-US" sz="2000" dirty="0" err="1"/>
              <a:t>Houran</a:t>
            </a:r>
            <a:r>
              <a:rPr lang="en-US" sz="2000" dirty="0"/>
              <a:t> J, Ashe DD .2004. </a:t>
            </a:r>
            <a:r>
              <a:rPr lang="en-US" sz="2000" i="1" dirty="0"/>
              <a:t>Personality and coping: </a:t>
            </a:r>
            <a:endParaRPr lang="fa-IR" sz="2000" i="1" dirty="0" smtClean="0"/>
          </a:p>
          <a:p>
            <a:pPr rtl="1"/>
            <a:r>
              <a:rPr lang="en-US" sz="2000" dirty="0"/>
              <a:t>Winch R .1974.</a:t>
            </a:r>
            <a:r>
              <a:rPr lang="en-US" sz="2000" i="1" dirty="0"/>
              <a:t>Selected studies in marriage and the family</a:t>
            </a:r>
            <a:r>
              <a:rPr lang="en-US" sz="2000" dirty="0"/>
              <a:t>. New York: Holt Rinehart and Winston, </a:t>
            </a:r>
            <a:endParaRPr lang="fa-IR" sz="2000" dirty="0">
              <a:cs typeface="B Nazanin" pitchFamily="2" charset="-78"/>
            </a:endParaRPr>
          </a:p>
        </p:txBody>
      </p:sp>
      <p:sp>
        <p:nvSpPr>
          <p:cNvPr id="13" name="TextBox 12"/>
          <p:cNvSpPr txBox="1"/>
          <p:nvPr/>
        </p:nvSpPr>
        <p:spPr>
          <a:xfrm>
            <a:off x="1004868" y="28605328"/>
            <a:ext cx="14301393" cy="1938992"/>
          </a:xfrm>
          <a:prstGeom prst="rect">
            <a:avLst/>
          </a:prstGeom>
          <a:noFill/>
          <a:ln>
            <a:solidFill>
              <a:schemeClr val="bg1">
                <a:lumMod val="95000"/>
              </a:schemeClr>
            </a:solidFill>
          </a:ln>
        </p:spPr>
        <p:txBody>
          <a:bodyPr wrap="square" rtlCol="0" anchor="ctr">
            <a:spAutoFit/>
          </a:bodyPr>
          <a:lstStyle/>
          <a:p>
            <a:pPr algn="ctr" rtl="1"/>
            <a:r>
              <a:rPr lang="fa-IR" sz="4000" dirty="0" smtClean="0">
                <a:cs typeface="B Farnaz" panose="00000400000000000000" pitchFamily="2" charset="-78"/>
              </a:rPr>
              <a:t>اعظم افشاری،مینا توانگر</a:t>
            </a:r>
            <a:r>
              <a:rPr lang="fa-IR" sz="4000" dirty="0" smtClean="0">
                <a:cs typeface="B Farnaz" panose="00000400000000000000" pitchFamily="2" charset="-78"/>
              </a:rPr>
              <a:t/>
            </a:r>
            <a:br>
              <a:rPr lang="fa-IR" sz="4000" dirty="0" smtClean="0">
                <a:cs typeface="B Farnaz" panose="00000400000000000000" pitchFamily="2" charset="-78"/>
              </a:rPr>
            </a:br>
            <a:r>
              <a:rPr lang="en-US" sz="4000" dirty="0" smtClean="0">
                <a:cs typeface="B Farnaz" panose="00000400000000000000" pitchFamily="2" charset="-78"/>
              </a:rPr>
              <a:t>afshariazam@yahoo.com</a:t>
            </a:r>
            <a:r>
              <a:rPr lang="fa-IR" sz="4000" dirty="0" smtClean="0">
                <a:cs typeface="B Farnaz" panose="00000400000000000000" pitchFamily="2" charset="-78"/>
              </a:rPr>
              <a:t/>
            </a:r>
            <a:br>
              <a:rPr lang="fa-IR" sz="4000" dirty="0" smtClean="0">
                <a:cs typeface="B Farnaz" panose="00000400000000000000" pitchFamily="2" charset="-78"/>
              </a:rPr>
            </a:br>
            <a:r>
              <a:rPr lang="fa-IR" sz="4000" dirty="0" smtClean="0">
                <a:cs typeface="B Farnaz" panose="00000400000000000000" pitchFamily="2" charset="-78"/>
              </a:rPr>
              <a:t>مدرس دانشگاه علمی-کاربردی بهزیستی و تامین اجتماعی البرز</a:t>
            </a:r>
            <a:endParaRPr lang="fa-IR" sz="4000" dirty="0" smtClean="0">
              <a:cs typeface="B Farnaz" panose="00000400000000000000" pitchFamily="2" charset="-78"/>
            </a:endParaRPr>
          </a:p>
        </p:txBody>
      </p:sp>
      <p:sp>
        <p:nvSpPr>
          <p:cNvPr id="14" name="TextBox 13"/>
          <p:cNvSpPr txBox="1"/>
          <p:nvPr/>
        </p:nvSpPr>
        <p:spPr>
          <a:xfrm>
            <a:off x="1004868" y="23087218"/>
            <a:ext cx="9601200" cy="5447645"/>
          </a:xfrm>
          <a:prstGeom prst="rect">
            <a:avLst/>
          </a:prstGeom>
          <a:noFill/>
          <a:ln>
            <a:solidFill>
              <a:schemeClr val="bg1">
                <a:lumMod val="95000"/>
              </a:schemeClr>
            </a:solidFill>
          </a:ln>
        </p:spPr>
        <p:txBody>
          <a:bodyPr wrap="square" rtlCol="0" anchor="ctr">
            <a:spAutoFit/>
          </a:bodyPr>
          <a:lstStyle/>
          <a:p>
            <a:pPr algn="ctr"/>
            <a:r>
              <a:rPr lang="fa-IR" sz="4000" dirty="0" smtClean="0">
                <a:cs typeface="B Farnaz" panose="00000400000000000000" pitchFamily="2" charset="-78"/>
              </a:rPr>
              <a:t>چکیده</a:t>
            </a:r>
            <a:r>
              <a:rPr lang="ar-SA" sz="4000" dirty="0" smtClean="0">
                <a:cs typeface="B Farnaz" panose="00000400000000000000" pitchFamily="2" charset="-78"/>
              </a:rPr>
              <a:t> </a:t>
            </a:r>
            <a:r>
              <a:rPr lang="fa-IR" sz="4000" dirty="0" smtClean="0">
                <a:cs typeface="B Farnaz" panose="00000400000000000000" pitchFamily="2" charset="-78"/>
              </a:rPr>
              <a:t>انگلیسی</a:t>
            </a:r>
          </a:p>
          <a:p>
            <a:pPr algn="just"/>
            <a:r>
              <a:rPr lang="en-US" sz="2800" dirty="0"/>
              <a:t>The aim of present study was comparison the marital satisfaction during and after the end of breastfeeding period. The statistical population consists of breastfeeding mothers that referred to number 2 health center of Karaj. A number of 141 subjects were recruited via simple sampling method. The sample size was determined 103 using Morgan table. Data gathered using Enrich marital satisfaction questionnaire (EMSQ) and the rate of marital satisfaction was examined once during breastfeeding and then after breastfeeding period. The results were analyzed using SPSS software. Findings revealed that the rate of marital satisfaction decrease during breastfeeding period</a:t>
            </a:r>
            <a:r>
              <a:rPr lang="en-US" sz="2800" dirty="0" smtClean="0"/>
              <a:t>.</a:t>
            </a:r>
            <a:endParaRPr lang="fa-IR" dirty="0" smtClean="0">
              <a:cs typeface="B Nazanin" panose="000004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1917926850"/>
              </p:ext>
            </p:extLst>
          </p:nvPr>
        </p:nvGraphicFramePr>
        <p:xfrm>
          <a:off x="1004865" y="13414020"/>
          <a:ext cx="9601203" cy="2168879"/>
        </p:xfrm>
        <a:graphic>
          <a:graphicData uri="http://schemas.openxmlformats.org/drawingml/2006/table">
            <a:tbl>
              <a:tblPr rtl="1" firstRow="1" firstCol="1" bandRow="1">
                <a:tableStyleId>{E8B1032C-EA38-4F05-BA0D-38AFFFC7BED3}</a:tableStyleId>
              </a:tblPr>
              <a:tblGrid>
                <a:gridCol w="1920040"/>
                <a:gridCol w="1920040"/>
                <a:gridCol w="1920040"/>
                <a:gridCol w="1920040"/>
                <a:gridCol w="1921043"/>
              </a:tblGrid>
              <a:tr h="1493095">
                <a:tc>
                  <a:txBody>
                    <a:bodyPr/>
                    <a:lstStyle/>
                    <a:p>
                      <a:pPr algn="ctr" rtl="1">
                        <a:lnSpc>
                          <a:spcPct val="115000"/>
                        </a:lnSpc>
                        <a:spcBef>
                          <a:spcPts val="600"/>
                        </a:spcBef>
                        <a:spcAft>
                          <a:spcPts val="600"/>
                        </a:spcAft>
                      </a:pPr>
                      <a:r>
                        <a:rPr lang="fa-IR" sz="2800" dirty="0">
                          <a:effectLst/>
                          <a:cs typeface="B Nazanin" pitchFamily="2" charset="-78"/>
                        </a:rPr>
                        <a:t>میانگین نمره دوران شیردهی</a:t>
                      </a:r>
                      <a:endParaRPr lang="en-US" sz="2800" b="1" dirty="0">
                        <a:solidFill>
                          <a:srgbClr val="000000"/>
                        </a:solidFill>
                        <a:effectLst/>
                        <a:latin typeface="Times New Roman"/>
                        <a:ea typeface="Times New Roman"/>
                        <a:cs typeface="B Nazanin" pitchFamily="2" charset="-78"/>
                      </a:endParaRPr>
                    </a:p>
                  </a:txBody>
                  <a:tcPr marL="68580" marR="68580" marT="0" marB="0" anchor="ctr"/>
                </a:tc>
                <a:tc>
                  <a:txBody>
                    <a:bodyPr/>
                    <a:lstStyle/>
                    <a:p>
                      <a:pPr algn="ctr" rtl="1">
                        <a:lnSpc>
                          <a:spcPct val="115000"/>
                        </a:lnSpc>
                        <a:spcBef>
                          <a:spcPts val="600"/>
                        </a:spcBef>
                        <a:spcAft>
                          <a:spcPts val="600"/>
                        </a:spcAft>
                      </a:pPr>
                      <a:r>
                        <a:rPr lang="fa-IR" sz="2800" dirty="0">
                          <a:effectLst/>
                          <a:cs typeface="B Nazanin" pitchFamily="2" charset="-78"/>
                        </a:rPr>
                        <a:t>میانگین نمره پس از شیردهی</a:t>
                      </a:r>
                      <a:endParaRPr lang="en-US" sz="2800" b="1" dirty="0">
                        <a:solidFill>
                          <a:srgbClr val="000000"/>
                        </a:solidFill>
                        <a:effectLst/>
                        <a:latin typeface="Times New Roman"/>
                        <a:ea typeface="Times New Roman"/>
                        <a:cs typeface="B Nazanin" pitchFamily="2" charset="-78"/>
                      </a:endParaRPr>
                    </a:p>
                  </a:txBody>
                  <a:tcPr marL="68580" marR="68580" marT="0" marB="0" anchor="ctr"/>
                </a:tc>
                <a:tc>
                  <a:txBody>
                    <a:bodyPr/>
                    <a:lstStyle/>
                    <a:p>
                      <a:pPr algn="ctr" rtl="1">
                        <a:lnSpc>
                          <a:spcPct val="115000"/>
                        </a:lnSpc>
                        <a:spcBef>
                          <a:spcPts val="600"/>
                        </a:spcBef>
                        <a:spcAft>
                          <a:spcPts val="600"/>
                        </a:spcAft>
                      </a:pPr>
                      <a:r>
                        <a:rPr lang="en-US" sz="2800" dirty="0">
                          <a:effectLst/>
                          <a:cs typeface="B Nazanin" pitchFamily="2" charset="-78"/>
                        </a:rPr>
                        <a:t>t </a:t>
                      </a:r>
                      <a:r>
                        <a:rPr lang="fa-IR" sz="2800" dirty="0">
                          <a:effectLst/>
                          <a:cs typeface="B Nazanin" pitchFamily="2" charset="-78"/>
                        </a:rPr>
                        <a:t> محاسبه شده</a:t>
                      </a:r>
                      <a:endParaRPr lang="en-US" sz="2800" b="1" dirty="0">
                        <a:solidFill>
                          <a:srgbClr val="000000"/>
                        </a:solidFill>
                        <a:effectLst/>
                        <a:latin typeface="Times New Roman"/>
                        <a:ea typeface="Times New Roman"/>
                        <a:cs typeface="B Nazanin" pitchFamily="2" charset="-78"/>
                      </a:endParaRPr>
                    </a:p>
                  </a:txBody>
                  <a:tcPr marL="68580" marR="68580" marT="0" marB="0" anchor="ctr"/>
                </a:tc>
                <a:tc>
                  <a:txBody>
                    <a:bodyPr/>
                    <a:lstStyle/>
                    <a:p>
                      <a:pPr algn="ctr" rtl="1">
                        <a:lnSpc>
                          <a:spcPct val="115000"/>
                        </a:lnSpc>
                        <a:spcBef>
                          <a:spcPts val="600"/>
                        </a:spcBef>
                        <a:spcAft>
                          <a:spcPts val="600"/>
                        </a:spcAft>
                      </a:pPr>
                      <a:r>
                        <a:rPr lang="en-US" sz="2800" dirty="0">
                          <a:effectLst/>
                          <a:cs typeface="B Nazanin" pitchFamily="2" charset="-78"/>
                        </a:rPr>
                        <a:t>t </a:t>
                      </a:r>
                      <a:r>
                        <a:rPr lang="fa-IR" sz="2800" dirty="0">
                          <a:effectLst/>
                          <a:cs typeface="B Nazanin" pitchFamily="2" charset="-78"/>
                        </a:rPr>
                        <a:t> جدول</a:t>
                      </a:r>
                      <a:endParaRPr lang="en-US" sz="2800" dirty="0">
                        <a:effectLst/>
                        <a:cs typeface="B Nazanin" pitchFamily="2" charset="-78"/>
                      </a:endParaRPr>
                    </a:p>
                    <a:p>
                      <a:pPr algn="ctr" rtl="1">
                        <a:lnSpc>
                          <a:spcPct val="115000"/>
                        </a:lnSpc>
                        <a:spcBef>
                          <a:spcPts val="600"/>
                        </a:spcBef>
                        <a:spcAft>
                          <a:spcPts val="600"/>
                        </a:spcAft>
                      </a:pPr>
                      <a:r>
                        <a:rPr lang="fa-IR" sz="2800" dirty="0">
                          <a:effectLst/>
                          <a:cs typeface="B Nazanin" pitchFamily="2" charset="-78"/>
                        </a:rPr>
                        <a:t>5%=α</a:t>
                      </a:r>
                      <a:endParaRPr lang="en-US" sz="2800" b="1" dirty="0">
                        <a:solidFill>
                          <a:srgbClr val="000000"/>
                        </a:solidFill>
                        <a:effectLst/>
                        <a:latin typeface="Times New Roman"/>
                        <a:ea typeface="Times New Roman"/>
                        <a:cs typeface="B Nazanin" pitchFamily="2" charset="-78"/>
                      </a:endParaRPr>
                    </a:p>
                  </a:txBody>
                  <a:tcPr marL="68580" marR="68580" marT="0" marB="0" anchor="ctr"/>
                </a:tc>
                <a:tc>
                  <a:txBody>
                    <a:bodyPr/>
                    <a:lstStyle/>
                    <a:p>
                      <a:pPr algn="ctr" rtl="1">
                        <a:lnSpc>
                          <a:spcPct val="115000"/>
                        </a:lnSpc>
                        <a:spcBef>
                          <a:spcPts val="600"/>
                        </a:spcBef>
                        <a:spcAft>
                          <a:spcPts val="600"/>
                        </a:spcAft>
                      </a:pPr>
                      <a:r>
                        <a:rPr lang="en-US" sz="2800" dirty="0" err="1">
                          <a:effectLst/>
                          <a:cs typeface="B Nazanin" pitchFamily="2" charset="-78"/>
                        </a:rPr>
                        <a:t>df</a:t>
                      </a:r>
                      <a:endParaRPr lang="en-US" sz="2800" b="1" dirty="0">
                        <a:solidFill>
                          <a:srgbClr val="000000"/>
                        </a:solidFill>
                        <a:effectLst/>
                        <a:latin typeface="Times New Roman"/>
                        <a:ea typeface="Times New Roman"/>
                        <a:cs typeface="B Nazanin" pitchFamily="2" charset="-78"/>
                      </a:endParaRPr>
                    </a:p>
                  </a:txBody>
                  <a:tcPr marL="68580" marR="68580" marT="0" marB="0" anchor="ctr"/>
                </a:tc>
              </a:tr>
              <a:tr h="675784">
                <a:tc>
                  <a:txBody>
                    <a:bodyPr/>
                    <a:lstStyle/>
                    <a:p>
                      <a:pPr algn="ctr" rtl="1">
                        <a:lnSpc>
                          <a:spcPct val="115000"/>
                        </a:lnSpc>
                        <a:spcBef>
                          <a:spcPts val="600"/>
                        </a:spcBef>
                        <a:spcAft>
                          <a:spcPts val="600"/>
                        </a:spcAft>
                      </a:pPr>
                      <a:r>
                        <a:rPr lang="fa-IR" sz="2800" dirty="0" smtClean="0">
                          <a:effectLst/>
                        </a:rPr>
                        <a:t>141/71</a:t>
                      </a:r>
                      <a:endParaRPr lang="en-US" sz="2800" b="1" dirty="0">
                        <a:solidFill>
                          <a:srgbClr val="000000"/>
                        </a:solidFill>
                        <a:effectLst/>
                        <a:latin typeface="Times New Roman"/>
                        <a:ea typeface="Times New Roman"/>
                        <a:cs typeface="B Nazanin" pitchFamily="2" charset="-78"/>
                      </a:endParaRPr>
                    </a:p>
                  </a:txBody>
                  <a:tcPr marL="68580" marR="68580" marT="0" marB="0"/>
                </a:tc>
                <a:tc>
                  <a:txBody>
                    <a:bodyPr/>
                    <a:lstStyle/>
                    <a:p>
                      <a:pPr algn="ctr" rtl="1">
                        <a:lnSpc>
                          <a:spcPct val="115000"/>
                        </a:lnSpc>
                        <a:spcBef>
                          <a:spcPts val="600"/>
                        </a:spcBef>
                        <a:spcAft>
                          <a:spcPts val="600"/>
                        </a:spcAft>
                      </a:pPr>
                      <a:r>
                        <a:rPr lang="fa-IR" sz="2800" dirty="0" smtClean="0">
                          <a:effectLst/>
                        </a:rPr>
                        <a:t>178/3</a:t>
                      </a:r>
                      <a:endParaRPr lang="en-US" sz="2800" b="1" dirty="0">
                        <a:solidFill>
                          <a:srgbClr val="000000"/>
                        </a:solidFill>
                        <a:effectLst/>
                        <a:latin typeface="Times New Roman"/>
                        <a:ea typeface="Times New Roman"/>
                        <a:cs typeface="B Nazanin" pitchFamily="2" charset="-78"/>
                      </a:endParaRPr>
                    </a:p>
                  </a:txBody>
                  <a:tcPr marL="68580" marR="68580" marT="0" marB="0"/>
                </a:tc>
                <a:tc>
                  <a:txBody>
                    <a:bodyPr/>
                    <a:lstStyle/>
                    <a:p>
                      <a:pPr algn="ctr" rtl="1">
                        <a:lnSpc>
                          <a:spcPct val="115000"/>
                        </a:lnSpc>
                        <a:spcBef>
                          <a:spcPts val="600"/>
                        </a:spcBef>
                        <a:spcAft>
                          <a:spcPts val="600"/>
                        </a:spcAft>
                      </a:pPr>
                      <a:r>
                        <a:rPr lang="fa-IR" sz="2800" dirty="0" smtClean="0">
                          <a:effectLst/>
                        </a:rPr>
                        <a:t>2/47</a:t>
                      </a:r>
                      <a:endParaRPr lang="en-US" sz="2800" b="1" dirty="0">
                        <a:solidFill>
                          <a:srgbClr val="000000"/>
                        </a:solidFill>
                        <a:effectLst/>
                        <a:latin typeface="Times New Roman"/>
                        <a:ea typeface="Times New Roman"/>
                        <a:cs typeface="B Nazanin" pitchFamily="2" charset="-78"/>
                      </a:endParaRPr>
                    </a:p>
                  </a:txBody>
                  <a:tcPr marL="68580" marR="68580" marT="0" marB="0"/>
                </a:tc>
                <a:tc>
                  <a:txBody>
                    <a:bodyPr/>
                    <a:lstStyle/>
                    <a:p>
                      <a:pPr algn="ctr" rtl="1">
                        <a:lnSpc>
                          <a:spcPct val="115000"/>
                        </a:lnSpc>
                        <a:spcBef>
                          <a:spcPts val="600"/>
                        </a:spcBef>
                        <a:spcAft>
                          <a:spcPts val="600"/>
                        </a:spcAft>
                      </a:pPr>
                      <a:r>
                        <a:rPr lang="fa-IR" sz="2800" dirty="0" smtClean="0">
                          <a:effectLst/>
                        </a:rPr>
                        <a:t>1/671</a:t>
                      </a:r>
                      <a:endParaRPr lang="en-US" sz="2800" b="1" dirty="0">
                        <a:solidFill>
                          <a:srgbClr val="000000"/>
                        </a:solidFill>
                        <a:effectLst/>
                        <a:latin typeface="Times New Roman"/>
                        <a:ea typeface="Times New Roman"/>
                        <a:cs typeface="B Nazanin" pitchFamily="2" charset="-78"/>
                      </a:endParaRPr>
                    </a:p>
                  </a:txBody>
                  <a:tcPr marL="68580" marR="68580" marT="0" marB="0"/>
                </a:tc>
                <a:tc>
                  <a:txBody>
                    <a:bodyPr/>
                    <a:lstStyle/>
                    <a:p>
                      <a:pPr algn="ctr" rtl="1">
                        <a:lnSpc>
                          <a:spcPct val="115000"/>
                        </a:lnSpc>
                        <a:spcBef>
                          <a:spcPts val="600"/>
                        </a:spcBef>
                        <a:spcAft>
                          <a:spcPts val="600"/>
                        </a:spcAft>
                      </a:pPr>
                      <a:r>
                        <a:rPr lang="fa-IR" sz="2800" dirty="0">
                          <a:effectLst/>
                        </a:rPr>
                        <a:t>88</a:t>
                      </a:r>
                      <a:endParaRPr lang="en-US" sz="2800" b="1" dirty="0">
                        <a:solidFill>
                          <a:srgbClr val="000000"/>
                        </a:solidFill>
                        <a:effectLst/>
                        <a:latin typeface="Times New Roman"/>
                        <a:ea typeface="Times New Roman"/>
                        <a:cs typeface="B Nazanin" pitchFamily="2" charset="-78"/>
                      </a:endParaRPr>
                    </a:p>
                  </a:txBody>
                  <a:tcPr marL="68580" marR="68580" marT="0" marB="0"/>
                </a:tc>
              </a:tr>
            </a:tbl>
          </a:graphicData>
        </a:graphic>
      </p:graphicFrame>
    </p:spTree>
    <p:extLst>
      <p:ext uri="{BB962C8B-B14F-4D97-AF65-F5344CB8AC3E}">
        <p14:creationId xmlns:p14="http://schemas.microsoft.com/office/powerpoint/2010/main" val="30066019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281</TotalTime>
  <Words>1230</Words>
  <Application>Microsoft Office PowerPoint</Application>
  <PresentationFormat>Custom</PresentationFormat>
  <Paragraphs>44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sky</dc:creator>
  <cp:lastModifiedBy>karimi</cp:lastModifiedBy>
  <cp:revision>29</cp:revision>
  <dcterms:created xsi:type="dcterms:W3CDTF">2016-08-21T08:33:48Z</dcterms:created>
  <dcterms:modified xsi:type="dcterms:W3CDTF">2016-09-03T08:24:26Z</dcterms:modified>
</cp:coreProperties>
</file>